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60" r:id="rId4"/>
    <p:sldId id="258" r:id="rId5"/>
    <p:sldId id="261" r:id="rId6"/>
    <p:sldId id="275" r:id="rId7"/>
    <p:sldId id="262" r:id="rId8"/>
    <p:sldId id="263" r:id="rId9"/>
    <p:sldId id="259" r:id="rId10"/>
    <p:sldId id="276" r:id="rId11"/>
    <p:sldId id="277" r:id="rId12"/>
    <p:sldId id="264" r:id="rId13"/>
    <p:sldId id="265" r:id="rId14"/>
    <p:sldId id="278" r:id="rId15"/>
    <p:sldId id="267" r:id="rId16"/>
    <p:sldId id="279" r:id="rId17"/>
    <p:sldId id="270" r:id="rId18"/>
    <p:sldId id="271" r:id="rId19"/>
    <p:sldId id="272" r:id="rId20"/>
    <p:sldId id="274" r:id="rId21"/>
    <p:sldId id="273" r:id="rId22"/>
    <p:sldId id="28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83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EBE0E2-438E-4183-BB8A-9F135B6697EE}" type="datetimeFigureOut">
              <a:rPr lang="en-GB" smtClean="0"/>
              <a:t>18/06/2013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003209-6783-4542-93A4-3EF8C616FDD2}" type="slidenum">
              <a:rPr lang="en-GB" smtClean="0"/>
              <a:t>‹#›</a:t>
            </a:fld>
            <a:endParaRPr lang="en-GB"/>
          </a:p>
        </p:txBody>
      </p:sp>
    </p:spTree>
    <p:extLst>
      <p:ext uri="{BB962C8B-B14F-4D97-AF65-F5344CB8AC3E}">
        <p14:creationId xmlns:p14="http://schemas.microsoft.com/office/powerpoint/2010/main" val="1475392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17</a:t>
            </a:fld>
            <a:endParaRPr lang="en-GB" dirty="0"/>
          </a:p>
        </p:txBody>
      </p:sp>
    </p:spTree>
    <p:extLst>
      <p:ext uri="{BB962C8B-B14F-4D97-AF65-F5344CB8AC3E}">
        <p14:creationId xmlns:p14="http://schemas.microsoft.com/office/powerpoint/2010/main" val="241004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18</a:t>
            </a:fld>
            <a:endParaRPr lang="en-GB" dirty="0"/>
          </a:p>
        </p:txBody>
      </p:sp>
    </p:spTree>
    <p:extLst>
      <p:ext uri="{BB962C8B-B14F-4D97-AF65-F5344CB8AC3E}">
        <p14:creationId xmlns:p14="http://schemas.microsoft.com/office/powerpoint/2010/main" val="1103338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EC8793-A429-4A6C-9D92-6241A8873B60}" type="datetimeFigureOut">
              <a:rPr lang="en-GB" smtClean="0"/>
              <a:t>18/06/2013</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C8793-A429-4A6C-9D92-6241A8873B60}"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936104"/>
          </a:xfrm>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251520" y="1268760"/>
            <a:ext cx="8640960" cy="4896544"/>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88EC8793-A429-4A6C-9D92-6241A8873B60}"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EC8793-A429-4A6C-9D92-6241A8873B60}"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92330C-573E-4DC5-A455-6CCC22A9402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8EC8793-A429-4A6C-9D92-6241A8873B60}" type="datetimeFigureOut">
              <a:rPr lang="en-GB" smtClean="0"/>
              <a:t>18/06/2013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EC8793-A429-4A6C-9D92-6241A8873B60}" type="datetimeFigureOut">
              <a:rPr lang="en-GB" smtClean="0"/>
              <a:t>18/06/2013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C8793-A429-4A6C-9D92-6241A8873B60}" type="datetimeFigureOut">
              <a:rPr lang="en-GB" smtClean="0"/>
              <a:t>18/06/2013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8EC8793-A429-4A6C-9D92-6241A8873B60}"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92330C-573E-4DC5-A455-6CCC22A9402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8EC8793-A429-4A6C-9D92-6241A8873B60}"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592330C-573E-4DC5-A455-6CCC22A9402B}"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251520" y="197768"/>
            <a:ext cx="8640960" cy="872386"/>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251520" y="1196752"/>
            <a:ext cx="8640960" cy="49685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EC8793-A429-4A6C-9D92-6241A8873B60}" type="datetimeFigureOut">
              <a:rPr lang="en-GB" smtClean="0"/>
              <a:t>18/06/2013</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592330C-573E-4DC5-A455-6CCC22A9402B}"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cewarp.co.u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uk/url?sa=i&amp;source=images&amp;cd=&amp;cad=rja&amp;docid=tB2srMnlwRMRRM&amp;tbnid=Qs5-hzQlK7oi1M:&amp;ved=0CAgQjRwwAA&amp;url=http%3A%2F%2Fen.wikipedia.org%2Fwiki%2FComparison_of_web_browsers&amp;ei=E1zAUdmoN8eDhQeUioFQ&amp;psig=AFQjCNEoU1QARZRURC_dB3pVnUSWWmXUDQ&amp;ust=1371647379956027" TargetMode="External"/><Relationship Id="rId2" Type="http://schemas.openxmlformats.org/officeDocument/2006/relationships/hyperlink" Target="http://en.wikipedia.org/wiki/Comparison_of_web_browsers"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google.co.uk/url?sa=i&amp;source=images&amp;cd=&amp;cad=rja&amp;docid=7I-vMthQi9ARPM&amp;tbnid=kLHF7ifJ34esEM:&amp;ved=0CAgQjRwwAA&amp;url=http%3A%2F%2Fsixrevisions.com%2Finfographics%2Fperformance-comparison-of-major-web-browsers%2F&amp;ei=oFzAUcbwDs64hAeSzIGADw&amp;psig=AFQjCNEODLTtEM7N4UXIhNPqmk3DY8N7hg&amp;ust=1371647520290021" TargetMode="Externa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rookweston.org/" TargetMode="External"/><Relationship Id="rId2" Type="http://schemas.openxmlformats.org/officeDocument/2006/relationships/hyperlink" Target="http://193.164.107.139/"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oonfruit.com/" TargetMode="External"/><Relationship Id="rId2" Type="http://schemas.openxmlformats.org/officeDocument/2006/relationships/hyperlink" Target="http://www.wakeuplater.com/website-building/evolution-of-websites-10-popular-websites.aspx" TargetMode="External"/><Relationship Id="rId1" Type="http://schemas.openxmlformats.org/officeDocument/2006/relationships/slideLayout" Target="../slideLayouts/slideLayout2.xml"/><Relationship Id="rId5" Type="http://schemas.openxmlformats.org/officeDocument/2006/relationships/hyperlink" Target="http://uk.godaddy.com/hosting/website-builder-new.aspx" TargetMode="External"/><Relationship Id="rId4" Type="http://schemas.openxmlformats.org/officeDocument/2006/relationships/hyperlink" Target="http://www.wix.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24744"/>
            <a:ext cx="7851648" cy="1828800"/>
          </a:xfrm>
        </p:spPr>
        <p:txBody>
          <a:bodyPr>
            <a:noAutofit/>
          </a:bodyPr>
          <a:lstStyle/>
          <a:p>
            <a:r>
              <a:rPr lang="en-GB" sz="6000" dirty="0" smtClean="0"/>
              <a:t>WEBSITE </a:t>
            </a:r>
            <a:r>
              <a:rPr lang="en-GB" sz="6000" dirty="0"/>
              <a:t>PRODUCTION </a:t>
            </a:r>
          </a:p>
        </p:txBody>
      </p:sp>
      <p:sp>
        <p:nvSpPr>
          <p:cNvPr id="3" name="Subtitle 2"/>
          <p:cNvSpPr>
            <a:spLocks noGrp="1"/>
          </p:cNvSpPr>
          <p:nvPr>
            <p:ph type="subTitle" idx="1"/>
          </p:nvPr>
        </p:nvSpPr>
        <p:spPr/>
        <p:txBody>
          <a:bodyPr>
            <a:normAutofit/>
          </a:bodyPr>
          <a:lstStyle/>
          <a:p>
            <a:r>
              <a:rPr lang="en-GB" sz="5400" dirty="0"/>
              <a:t>Y/601/6623 </a:t>
            </a:r>
            <a:br>
              <a:rPr lang="en-GB" sz="5400" dirty="0"/>
            </a:br>
            <a:r>
              <a:rPr lang="en-GB" sz="5400" dirty="0" smtClean="0"/>
              <a:t>Level </a:t>
            </a:r>
            <a:r>
              <a:rPr lang="en-GB" sz="5400" dirty="0"/>
              <a:t>3 </a:t>
            </a:r>
            <a:r>
              <a:rPr lang="en-GB" sz="5400" dirty="0" smtClean="0"/>
              <a:t>Unit </a:t>
            </a:r>
            <a:r>
              <a:rPr lang="en-GB" sz="5400" dirty="0"/>
              <a:t>12 </a:t>
            </a:r>
          </a:p>
        </p:txBody>
      </p:sp>
    </p:spTree>
    <p:extLst>
      <p:ext uri="{BB962C8B-B14F-4D97-AF65-F5344CB8AC3E}">
        <p14:creationId xmlns:p14="http://schemas.microsoft.com/office/powerpoint/2010/main" val="1035099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Web Servers</a:t>
            </a:r>
            <a:endParaRPr lang="en-GB" sz="3600" dirty="0"/>
          </a:p>
        </p:txBody>
      </p:sp>
      <p:sp>
        <p:nvSpPr>
          <p:cNvPr id="3" name="Content Placeholder 2"/>
          <p:cNvSpPr>
            <a:spLocks noGrp="1"/>
          </p:cNvSpPr>
          <p:nvPr>
            <p:ph idx="1"/>
          </p:nvPr>
        </p:nvSpPr>
        <p:spPr>
          <a:xfrm>
            <a:off x="251520" y="1268760"/>
            <a:ext cx="8640960" cy="5184576"/>
          </a:xfrm>
        </p:spPr>
        <p:txBody>
          <a:bodyPr>
            <a:normAutofit fontScale="77500" lnSpcReduction="20000"/>
          </a:bodyPr>
          <a:lstStyle/>
          <a:p>
            <a:r>
              <a:rPr lang="en-GB" dirty="0" smtClean="0"/>
              <a:t>The two main types of server for this is IIS and Apache. </a:t>
            </a:r>
            <a:r>
              <a:rPr lang="en-GB" b="1" dirty="0"/>
              <a:t>Internet Information Services</a:t>
            </a:r>
            <a:r>
              <a:rPr lang="en-GB" dirty="0"/>
              <a:t> (</a:t>
            </a:r>
            <a:r>
              <a:rPr lang="en-GB" b="1" dirty="0"/>
              <a:t>IIS</a:t>
            </a:r>
            <a:r>
              <a:rPr lang="en-GB" dirty="0" smtClean="0"/>
              <a:t>) is a server designed to work with a Microsoft environment, and manages web activity in terms of modules, Security, Content, Compression, Caching, Logging and Diagnostics which all add up to a website management bundle for all activity on the site. Ruby on Rails, ASP (</a:t>
            </a:r>
            <a:r>
              <a:rPr lang="en-GB" dirty="0" err="1" smtClean="0"/>
              <a:t>.net</a:t>
            </a:r>
            <a:r>
              <a:rPr lang="en-GB" dirty="0" smtClean="0"/>
              <a:t> and classic) and Python are all languages that work out of the box on IIS whereas they have it be added to Apache as modules to be managed. More importantly it comes free with Microsoft Windows and functions well within with similar coding parameters.</a:t>
            </a:r>
          </a:p>
          <a:p>
            <a:r>
              <a:rPr lang="en-GB" b="1" dirty="0" smtClean="0"/>
              <a:t>Apache </a:t>
            </a:r>
            <a:r>
              <a:rPr lang="en-GB" b="1" dirty="0"/>
              <a:t>server</a:t>
            </a:r>
            <a:r>
              <a:rPr lang="en-GB" dirty="0"/>
              <a:t> is </a:t>
            </a:r>
            <a:r>
              <a:rPr lang="en-GB" dirty="0" smtClean="0"/>
              <a:t>often </a:t>
            </a:r>
            <a:r>
              <a:rPr lang="en-GB" dirty="0"/>
              <a:t>referred to as simply Apache, a public-domain open source Web server developed by a loosely-knit group of programmers. Core development of the Apache Web server is performed by a group of about </a:t>
            </a:r>
            <a:r>
              <a:rPr lang="en-GB" dirty="0" smtClean="0"/>
              <a:t>20 </a:t>
            </a:r>
            <a:r>
              <a:rPr lang="en-GB" dirty="0"/>
              <a:t>programmers, called the Apache Group. However, because the source code is freely available, anyone can adapt the server for specific needs, and there is a large public library of Apache </a:t>
            </a:r>
            <a:r>
              <a:rPr lang="en-GB" dirty="0" smtClean="0"/>
              <a:t>add-ons. It is the most accepted web server because it offers all the functionality of the IIS and is more adaptable. Being free is it’s biggest selling point though it does everything IIS can do with add –ins.</a:t>
            </a:r>
          </a:p>
          <a:p>
            <a:pPr marL="274320" lvl="3" indent="-274320">
              <a:buSzPct val="95000"/>
            </a:pPr>
            <a:r>
              <a:rPr lang="en-GB" sz="2600" b="1" dirty="0" smtClean="0"/>
              <a:t>P1.2 </a:t>
            </a:r>
            <a:r>
              <a:rPr lang="en-GB" sz="2600" b="1" dirty="0"/>
              <a:t>– Task </a:t>
            </a:r>
            <a:r>
              <a:rPr lang="en-GB" sz="2600" b="1" dirty="0" smtClean="0"/>
              <a:t>5 </a:t>
            </a:r>
            <a:r>
              <a:rPr lang="en-GB" sz="2600" b="1" dirty="0"/>
              <a:t>- </a:t>
            </a:r>
            <a:r>
              <a:rPr lang="en-GB" sz="2600" dirty="0"/>
              <a:t>Describe, </a:t>
            </a:r>
            <a:r>
              <a:rPr lang="en-GB" sz="2600" dirty="0" smtClean="0"/>
              <a:t>what web servers do and how they work and outline the benefits and disadvantages of IIS and Apache.</a:t>
            </a:r>
            <a:endParaRPr lang="en-GB" sz="2600" dirty="0"/>
          </a:p>
          <a:p>
            <a:endParaRPr lang="en-GB" dirty="0"/>
          </a:p>
        </p:txBody>
      </p:sp>
    </p:spTree>
    <p:extLst>
      <p:ext uri="{BB962C8B-B14F-4D97-AF65-F5344CB8AC3E}">
        <p14:creationId xmlns:p14="http://schemas.microsoft.com/office/powerpoint/2010/main" val="3608543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77144"/>
            <a:ext cx="8640960" cy="5104184"/>
          </a:xfrm>
        </p:spPr>
        <p:txBody>
          <a:bodyPr>
            <a:noAutofit/>
          </a:bodyPr>
          <a:lstStyle/>
          <a:p>
            <a:pPr marL="0" indent="0">
              <a:spcAft>
                <a:spcPts val="600"/>
              </a:spcAft>
              <a:buNone/>
            </a:pPr>
            <a:r>
              <a:rPr lang="en-GB" sz="1800" dirty="0" smtClean="0">
                <a:latin typeface="Calibri" pitchFamily="34" charset="0"/>
              </a:rPr>
              <a:t>E-mail is a great way to give your employees the means to collaborate and share information with co-workers, vendors, manufacturers, customers, and students. </a:t>
            </a:r>
          </a:p>
          <a:p>
            <a:pPr marL="0" indent="0">
              <a:spcAft>
                <a:spcPts val="600"/>
              </a:spcAft>
              <a:buNone/>
            </a:pPr>
            <a:r>
              <a:rPr lang="en-GB" sz="1800" dirty="0" smtClean="0">
                <a:latin typeface="Calibri" pitchFamily="34" charset="0"/>
              </a:rPr>
              <a:t>A </a:t>
            </a:r>
            <a:r>
              <a:rPr lang="en-GB" sz="1800" i="1" dirty="0" smtClean="0">
                <a:latin typeface="Calibri" pitchFamily="34" charset="0"/>
              </a:rPr>
              <a:t>mail server is a server that handles the network’s e-mail needs. It is configured </a:t>
            </a:r>
            <a:r>
              <a:rPr lang="en-GB" sz="1800" dirty="0" smtClean="0">
                <a:latin typeface="Calibri" pitchFamily="34" charset="0"/>
              </a:rPr>
              <a:t>with e-mail server software, such as Microsoft Exchange Server. Exchange Server is designed to work with Microsoft Outlook, the e-mail client software that comes with Microsoft Office. Most mail servers actually do much more than just send and receive electronic mail.</a:t>
            </a:r>
          </a:p>
          <a:p>
            <a:pPr>
              <a:spcAft>
                <a:spcPts val="600"/>
              </a:spcAft>
            </a:pPr>
            <a:r>
              <a:rPr lang="en-GB" sz="1800" dirty="0" smtClean="0">
                <a:latin typeface="Calibri" pitchFamily="34" charset="0"/>
              </a:rPr>
              <a:t>Hardware wise this usually is a dedicated server that handles the client (software) processes the tens of thousands of emails that come in every day and manages these emails to the client. With the server software, emails are processed before rerouting. A server application like Exchange Server will:</a:t>
            </a:r>
          </a:p>
          <a:p>
            <a:pPr lvl="1">
              <a:spcBef>
                <a:spcPts val="400"/>
              </a:spcBef>
              <a:spcAft>
                <a:spcPts val="300"/>
              </a:spcAft>
            </a:pPr>
            <a:r>
              <a:rPr lang="en-GB" sz="1800" dirty="0" smtClean="0">
                <a:latin typeface="Calibri" pitchFamily="34" charset="0"/>
              </a:rPr>
              <a:t>Spam and virus filter through the emails</a:t>
            </a:r>
          </a:p>
          <a:p>
            <a:pPr lvl="1">
              <a:spcBef>
                <a:spcPts val="400"/>
              </a:spcBef>
              <a:spcAft>
                <a:spcPts val="300"/>
              </a:spcAft>
            </a:pPr>
            <a:r>
              <a:rPr lang="en-GB" sz="1800" dirty="0" smtClean="0">
                <a:latin typeface="Calibri" pitchFamily="34" charset="0"/>
              </a:rPr>
              <a:t>Block DOS attacks</a:t>
            </a:r>
          </a:p>
          <a:p>
            <a:pPr lvl="1">
              <a:spcBef>
                <a:spcPts val="400"/>
              </a:spcBef>
              <a:spcAft>
                <a:spcPts val="300"/>
              </a:spcAft>
            </a:pPr>
            <a:r>
              <a:rPr lang="en-GB" sz="1800" dirty="0" smtClean="0">
                <a:latin typeface="Calibri" pitchFamily="34" charset="0"/>
              </a:rPr>
              <a:t>Filter for swearwords</a:t>
            </a:r>
          </a:p>
          <a:p>
            <a:pPr lvl="1">
              <a:spcBef>
                <a:spcPts val="400"/>
              </a:spcBef>
              <a:spcAft>
                <a:spcPts val="300"/>
              </a:spcAft>
            </a:pPr>
            <a:r>
              <a:rPr lang="en-GB" sz="1800" dirty="0" smtClean="0">
                <a:latin typeface="Calibri" pitchFamily="34" charset="0"/>
              </a:rPr>
              <a:t>Flag up erroneous or dangerous emails</a:t>
            </a:r>
          </a:p>
          <a:p>
            <a:pPr lvl="1">
              <a:spcBef>
                <a:spcPts val="400"/>
              </a:spcBef>
              <a:spcAft>
                <a:spcPts val="300"/>
              </a:spcAft>
            </a:pPr>
            <a:r>
              <a:rPr lang="en-GB" sz="1800" dirty="0" smtClean="0">
                <a:latin typeface="Calibri" pitchFamily="34" charset="0"/>
              </a:rPr>
              <a:t>Process attachments, groups, reminders, and account information.</a:t>
            </a:r>
          </a:p>
          <a:p>
            <a:pPr lvl="1">
              <a:spcBef>
                <a:spcPts val="400"/>
              </a:spcBef>
              <a:spcAft>
                <a:spcPts val="300"/>
              </a:spcAft>
            </a:pPr>
            <a:r>
              <a:rPr lang="en-GB" sz="1800" dirty="0" smtClean="0">
                <a:latin typeface="Calibri" pitchFamily="34" charset="0"/>
              </a:rPr>
              <a:t>Manage the email folder limits.</a:t>
            </a:r>
          </a:p>
        </p:txBody>
      </p:sp>
      <p:sp>
        <p:nvSpPr>
          <p:cNvPr id="5"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600" b="1" dirty="0" smtClean="0"/>
              <a:t>LO1 Understand web architecture and components – Components - Email</a:t>
            </a:r>
            <a:endParaRPr lang="en-GB" sz="3600" dirty="0"/>
          </a:p>
        </p:txBody>
      </p:sp>
    </p:spTree>
    <p:extLst>
      <p:ext uri="{BB962C8B-B14F-4D97-AF65-F5344CB8AC3E}">
        <p14:creationId xmlns:p14="http://schemas.microsoft.com/office/powerpoint/2010/main" val="23885047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Components - Email</a:t>
            </a:r>
            <a:endParaRPr lang="en-GB" sz="3600" dirty="0"/>
          </a:p>
        </p:txBody>
      </p:sp>
      <p:sp>
        <p:nvSpPr>
          <p:cNvPr id="3" name="Content Placeholder 2"/>
          <p:cNvSpPr>
            <a:spLocks noGrp="1"/>
          </p:cNvSpPr>
          <p:nvPr>
            <p:ph idx="1"/>
          </p:nvPr>
        </p:nvSpPr>
        <p:spPr>
          <a:xfrm>
            <a:off x="251520" y="1268760"/>
            <a:ext cx="8640960" cy="4320480"/>
          </a:xfrm>
        </p:spPr>
        <p:txBody>
          <a:bodyPr>
            <a:normAutofit fontScale="70000" lnSpcReduction="20000"/>
          </a:bodyPr>
          <a:lstStyle/>
          <a:p>
            <a:r>
              <a:rPr lang="en-GB" dirty="0" smtClean="0"/>
              <a:t>Email servers can be internal or external similar to Web Servers but the need for email management is more urgent than web filtering and proxy management. Emails server work on two levels, Pop3 and SMTP, or incoming and outgoing connections. Once an email is sent to a registered company and the server receives it through ISP distribution, the email server will then process the email through a content filter and pass it on to the relevant internal email address.</a:t>
            </a:r>
          </a:p>
          <a:p>
            <a:r>
              <a:rPr lang="en-GB" dirty="0" smtClean="0"/>
              <a:t>All sorts of actions happen between the receiving and arriving, such as address redirection, filtering, content management, email box size management, priority management, delivery and distribution management, backup storage and data logging. This is taken care of by the email server.</a:t>
            </a:r>
          </a:p>
          <a:p>
            <a:r>
              <a:rPr lang="en-GB" dirty="0" smtClean="0"/>
              <a:t>Similarly an online server like </a:t>
            </a:r>
            <a:r>
              <a:rPr lang="en-GB" dirty="0" smtClean="0">
                <a:hlinkClick r:id="rId2"/>
              </a:rPr>
              <a:t>Icewarp</a:t>
            </a:r>
            <a:r>
              <a:rPr lang="en-GB" dirty="0" smtClean="0"/>
              <a:t> manages some of these tasks, for a fee. The service they provide depends on the user needs and the annual subscription. This is one step away from Cloud Computing which is more interactive but in the 10 years of development the professionalism and customisation of the online email providers has put them on a par with offline providers, except for the individualisation.</a:t>
            </a:r>
          </a:p>
          <a:p>
            <a:pPr marL="0" lvl="3" indent="0">
              <a:buSzPct val="95000"/>
              <a:buNone/>
            </a:pPr>
            <a:r>
              <a:rPr lang="en-GB" sz="2600" b="1" dirty="0"/>
              <a:t>P1.2 – Task </a:t>
            </a:r>
            <a:r>
              <a:rPr lang="en-GB" sz="2600" b="1" dirty="0" smtClean="0"/>
              <a:t>6 </a:t>
            </a:r>
            <a:r>
              <a:rPr lang="en-GB" sz="2600" b="1" dirty="0"/>
              <a:t>- </a:t>
            </a:r>
            <a:r>
              <a:rPr lang="en-GB" sz="2600" dirty="0"/>
              <a:t>Describe, what </a:t>
            </a:r>
            <a:r>
              <a:rPr lang="en-GB" sz="2600" dirty="0" smtClean="0"/>
              <a:t>email </a:t>
            </a:r>
            <a:r>
              <a:rPr lang="en-GB" sz="2600" dirty="0"/>
              <a:t>servers do and how they work and outline the benefits and disadvantages of </a:t>
            </a:r>
            <a:r>
              <a:rPr lang="en-GB" sz="2600" dirty="0" smtClean="0"/>
              <a:t>internal vs. external server provision.</a:t>
            </a:r>
            <a:endParaRPr lang="en-GB" sz="2600" dirty="0"/>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431" t="32877" r="18014" b="52226"/>
          <a:stretch/>
        </p:blipFill>
        <p:spPr bwMode="auto">
          <a:xfrm>
            <a:off x="395536" y="5651602"/>
            <a:ext cx="8480122" cy="1089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9171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Components - Proxy</a:t>
            </a:r>
            <a:endParaRPr lang="en-GB" sz="3600" dirty="0"/>
          </a:p>
        </p:txBody>
      </p:sp>
      <p:sp>
        <p:nvSpPr>
          <p:cNvPr id="3" name="Content Placeholder 2"/>
          <p:cNvSpPr>
            <a:spLocks noGrp="1"/>
          </p:cNvSpPr>
          <p:nvPr>
            <p:ph idx="1"/>
          </p:nvPr>
        </p:nvSpPr>
        <p:spPr/>
        <p:txBody>
          <a:bodyPr>
            <a:noAutofit/>
          </a:bodyPr>
          <a:lstStyle/>
          <a:p>
            <a:r>
              <a:rPr lang="en-GB" sz="1500" dirty="0">
                <a:latin typeface="Arial" pitchFamily="34" charset="0"/>
                <a:cs typeface="Arial" pitchFamily="34" charset="0"/>
              </a:rPr>
              <a:t>A proxy server (or Application Gateway) is a server that sits between a client computer and a real server. The proxy server intercepts packets that are intended for the real server and processes them. The proxy server can examine the packet and decide to pass it on to the real server, or it can reject the packet. Or the proxy server may be able to respond to the packet itself, without involving the real server at all.</a:t>
            </a:r>
          </a:p>
          <a:p>
            <a:r>
              <a:rPr lang="en-GB" sz="1500" dirty="0">
                <a:latin typeface="Arial" pitchFamily="34" charset="0"/>
                <a:cs typeface="Arial" pitchFamily="34" charset="0"/>
              </a:rPr>
              <a:t>For example, Web proxies often store copies of commonly used Web pages in a local cache. When a user requests a Web page from a remote Web server, the proxy server intercepts the request and checks to see whether it already has a copy of the page in its cache. If so, the Web proxy returns the page directly to the user. If not, the proxy passes the request on to the real server.</a:t>
            </a:r>
          </a:p>
          <a:p>
            <a:r>
              <a:rPr lang="en-GB" sz="1500" dirty="0">
                <a:latin typeface="Arial" pitchFamily="34" charset="0"/>
                <a:cs typeface="Arial" pitchFamily="34" charset="0"/>
              </a:rPr>
              <a:t>Application gateways are aware of the details of how various types of TCP/IP servers handle sequences of TCP/IP packets, so they can make more intelligent decisions about whether an incoming packet is legitimate or is part of an attack. As a result, application gateways are more secure than simple packet-filtering firewalls, which can deal with only one packet at a time. A good proxy server will:</a:t>
            </a:r>
          </a:p>
          <a:p>
            <a:pPr lvl="1"/>
            <a:r>
              <a:rPr lang="en-GB" sz="1500" dirty="0">
                <a:latin typeface="Arial" pitchFamily="34" charset="0"/>
                <a:cs typeface="Arial" pitchFamily="34" charset="0"/>
              </a:rPr>
              <a:t>Learn from attacks and add them to a barred list</a:t>
            </a:r>
          </a:p>
          <a:p>
            <a:pPr lvl="1"/>
            <a:r>
              <a:rPr lang="en-GB" sz="1500" dirty="0">
                <a:latin typeface="Arial" pitchFamily="34" charset="0"/>
                <a:cs typeface="Arial" pitchFamily="34" charset="0"/>
              </a:rPr>
              <a:t>Download updates from an online security system like Janet</a:t>
            </a:r>
          </a:p>
          <a:p>
            <a:pPr lvl="1"/>
            <a:r>
              <a:rPr lang="en-GB" sz="1500" dirty="0">
                <a:latin typeface="Arial" pitchFamily="34" charset="0"/>
                <a:cs typeface="Arial" pitchFamily="34" charset="0"/>
              </a:rPr>
              <a:t>Filter the network as an added level of protection.</a:t>
            </a:r>
          </a:p>
          <a:p>
            <a:pPr lvl="1"/>
            <a:r>
              <a:rPr lang="en-GB" sz="1500" dirty="0">
                <a:latin typeface="Arial" pitchFamily="34" charset="0"/>
                <a:cs typeface="Arial" pitchFamily="34" charset="0"/>
              </a:rPr>
              <a:t>Act as a barrier, together with the firewall and SSL against DOS attacks</a:t>
            </a:r>
            <a:r>
              <a:rPr lang="en-GB" sz="1500" dirty="0" smtClean="0">
                <a:latin typeface="Arial" pitchFamily="34" charset="0"/>
                <a:cs typeface="Arial" pitchFamily="34" charset="0"/>
              </a:rPr>
              <a:t>.</a:t>
            </a:r>
          </a:p>
          <a:p>
            <a:pPr marL="1588" lvl="1" indent="0">
              <a:buNone/>
            </a:pPr>
            <a:r>
              <a:rPr lang="en-GB" sz="1500" b="1" dirty="0"/>
              <a:t>P1.2 – Task </a:t>
            </a:r>
            <a:r>
              <a:rPr lang="en-GB" sz="1500" b="1" dirty="0" smtClean="0"/>
              <a:t>7 </a:t>
            </a:r>
            <a:r>
              <a:rPr lang="en-GB" sz="1500" b="1" dirty="0"/>
              <a:t>- </a:t>
            </a:r>
            <a:r>
              <a:rPr lang="en-GB" sz="1500" dirty="0"/>
              <a:t>Describe, what </a:t>
            </a:r>
            <a:r>
              <a:rPr lang="en-GB" sz="1500" dirty="0" smtClean="0"/>
              <a:t>proxy servers </a:t>
            </a:r>
            <a:r>
              <a:rPr lang="en-GB" sz="1500" dirty="0"/>
              <a:t>do and how they work and outline the benefits </a:t>
            </a:r>
            <a:r>
              <a:rPr lang="en-GB" sz="1500" dirty="0" smtClean="0"/>
              <a:t>in terms of security to a company.</a:t>
            </a:r>
            <a:endParaRPr lang="en-GB" sz="1500" dirty="0"/>
          </a:p>
        </p:txBody>
      </p:sp>
    </p:spTree>
    <p:extLst>
      <p:ext uri="{BB962C8B-B14F-4D97-AF65-F5344CB8AC3E}">
        <p14:creationId xmlns:p14="http://schemas.microsoft.com/office/powerpoint/2010/main" val="28226495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77144"/>
            <a:ext cx="8856984" cy="5104184"/>
          </a:xfrm>
        </p:spPr>
        <p:txBody>
          <a:bodyPr>
            <a:noAutofit/>
          </a:bodyPr>
          <a:lstStyle/>
          <a:p>
            <a:pPr marL="177800" indent="-177800">
              <a:spcAft>
                <a:spcPts val="600"/>
              </a:spcAft>
            </a:pPr>
            <a:r>
              <a:rPr lang="en-GB" sz="1330" dirty="0" smtClean="0">
                <a:latin typeface="Calibri" pitchFamily="34" charset="0"/>
              </a:rPr>
              <a:t>A </a:t>
            </a:r>
            <a:r>
              <a:rPr lang="en-GB" sz="1330" i="1" dirty="0" smtClean="0">
                <a:latin typeface="Calibri" pitchFamily="34" charset="0"/>
              </a:rPr>
              <a:t>router is like a bridge, but with a key difference. Bridges are Data Link layer </a:t>
            </a:r>
            <a:r>
              <a:rPr lang="en-GB" sz="1330" dirty="0" smtClean="0">
                <a:latin typeface="Calibri" pitchFamily="34" charset="0"/>
              </a:rPr>
              <a:t>devices, that can’t peek into the message itself to see what type of information is being sent. In contrast, a router is a Network layer device, so it can work with the network packets at a higher level. In particular, a router can examine the IP address of the packets that pass through it. And because IP addresses have both a network and a host address, a router can determine what network a message is coming from and going to. Bridges cannot.</a:t>
            </a:r>
          </a:p>
          <a:p>
            <a:pPr marL="177800" indent="-177800">
              <a:spcAft>
                <a:spcPts val="600"/>
              </a:spcAft>
            </a:pPr>
            <a:r>
              <a:rPr lang="en-GB" sz="1330" dirty="0" smtClean="0">
                <a:latin typeface="Calibri" pitchFamily="34" charset="0"/>
              </a:rPr>
              <a:t>Unlike a bridge, a router is itself a node on the network, with its own MAC and IP addresses. This means that messages can be directed to a router, which can then examine the contents of the message to determine how it should handle the message.</a:t>
            </a:r>
          </a:p>
          <a:p>
            <a:pPr marL="177800" indent="-177800">
              <a:spcAft>
                <a:spcPts val="600"/>
              </a:spcAft>
            </a:pPr>
            <a:r>
              <a:rPr lang="en-GB" sz="1330" dirty="0" smtClean="0">
                <a:latin typeface="Calibri" pitchFamily="34" charset="0"/>
              </a:rPr>
              <a:t>You can configure a network with several routers that can work cooperatively together. For example, some routers are able to monitor the network to determine the most efficient path for sending a message to its ultimate destination. If a part of the network is extremely busy, a router can automatically route messages along a less-busy route, for example, the router knows that the Rockingham Road is gridlocked all the way through to the A6003, so it sends the message for cars to go on A45 instead.</a:t>
            </a:r>
          </a:p>
          <a:p>
            <a:pPr marL="177800" indent="-177800">
              <a:spcAft>
                <a:spcPts val="600"/>
              </a:spcAft>
            </a:pPr>
            <a:r>
              <a:rPr lang="en-GB" sz="1330" dirty="0" smtClean="0">
                <a:latin typeface="Calibri" pitchFamily="34" charset="0"/>
              </a:rPr>
              <a:t>Routers aren’t cheap. For big networks, though, they’re worth it. The functional distinctions between bridges and routers get blurrier all the time. As bridges, hubs, and switches become more sophisticated, they’re able to take on some of the chores that used to require a router, thus putting many routers out of work.</a:t>
            </a:r>
          </a:p>
          <a:p>
            <a:pPr marL="177800" indent="-177800">
              <a:spcAft>
                <a:spcPts val="600"/>
              </a:spcAft>
            </a:pPr>
            <a:r>
              <a:rPr lang="en-GB" sz="1330" dirty="0" smtClean="0">
                <a:latin typeface="Calibri" pitchFamily="34" charset="0"/>
              </a:rPr>
              <a:t>Some routers are nothing more than computers with several network interface </a:t>
            </a:r>
            <a:r>
              <a:rPr lang="en-GB" sz="1330" dirty="0" smtClean="0">
                <a:latin typeface="Calibri" pitchFamily="34" charset="0"/>
              </a:rPr>
              <a:t>cards </a:t>
            </a:r>
            <a:r>
              <a:rPr lang="en-GB" sz="1330" dirty="0" smtClean="0">
                <a:latin typeface="Calibri" pitchFamily="34" charset="0"/>
              </a:rPr>
              <a:t>and special software to perform the router functions. Routers can also </a:t>
            </a:r>
            <a:r>
              <a:rPr lang="en-GB" sz="1330" dirty="0" smtClean="0">
                <a:latin typeface="Calibri" pitchFamily="34" charset="0"/>
              </a:rPr>
              <a:t>connect </a:t>
            </a:r>
            <a:r>
              <a:rPr lang="en-GB" sz="1330" dirty="0" smtClean="0">
                <a:latin typeface="Calibri" pitchFamily="34" charset="0"/>
              </a:rPr>
              <a:t>networks that are geographically distant from each </a:t>
            </a:r>
            <a:r>
              <a:rPr lang="en-GB" sz="1330" dirty="0" smtClean="0">
                <a:latin typeface="Calibri" pitchFamily="34" charset="0"/>
              </a:rPr>
              <a:t/>
            </a:r>
            <a:br>
              <a:rPr lang="en-GB" sz="1330" dirty="0" smtClean="0">
                <a:latin typeface="Calibri" pitchFamily="34" charset="0"/>
              </a:rPr>
            </a:br>
            <a:r>
              <a:rPr lang="en-GB" sz="1330" dirty="0" smtClean="0">
                <a:latin typeface="Calibri" pitchFamily="34" charset="0"/>
              </a:rPr>
              <a:t>other </a:t>
            </a:r>
            <a:r>
              <a:rPr lang="en-GB" sz="1330" dirty="0" smtClean="0">
                <a:latin typeface="Calibri" pitchFamily="34" charset="0"/>
              </a:rPr>
              <a:t>via a phone </a:t>
            </a:r>
            <a:r>
              <a:rPr lang="en-GB" sz="1330" dirty="0" smtClean="0">
                <a:latin typeface="Calibri" pitchFamily="34" charset="0"/>
              </a:rPr>
              <a:t>line </a:t>
            </a:r>
            <a:r>
              <a:rPr lang="en-GB" sz="1330" dirty="0" smtClean="0">
                <a:latin typeface="Calibri" pitchFamily="34" charset="0"/>
              </a:rPr>
              <a:t>(using modems) or ISDN. You can also use a router to join your LAN to </a:t>
            </a:r>
            <a:r>
              <a:rPr lang="en-GB" sz="1330" dirty="0" smtClean="0">
                <a:latin typeface="Calibri" pitchFamily="34" charset="0"/>
              </a:rPr>
              <a:t/>
            </a:r>
            <a:br>
              <a:rPr lang="en-GB" sz="1330" dirty="0" smtClean="0">
                <a:latin typeface="Calibri" pitchFamily="34" charset="0"/>
              </a:rPr>
            </a:br>
            <a:r>
              <a:rPr lang="en-GB" sz="1330" dirty="0" smtClean="0">
                <a:latin typeface="Calibri" pitchFamily="34" charset="0"/>
              </a:rPr>
              <a:t>the </a:t>
            </a:r>
            <a:r>
              <a:rPr lang="en-GB" sz="1330" dirty="0" smtClean="0">
                <a:latin typeface="Calibri" pitchFamily="34" charset="0"/>
              </a:rPr>
              <a:t>Internet</a:t>
            </a:r>
            <a:r>
              <a:rPr lang="en-GB" sz="1330" dirty="0" smtClean="0">
                <a:latin typeface="Calibri" pitchFamily="34" charset="0"/>
              </a:rPr>
              <a:t>.</a:t>
            </a:r>
          </a:p>
          <a:p>
            <a:pPr marL="0" lvl="1" indent="0">
              <a:spcAft>
                <a:spcPts val="600"/>
              </a:spcAft>
              <a:buClr>
                <a:schemeClr val="accent3"/>
              </a:buClr>
              <a:buSzPct val="95000"/>
              <a:buNone/>
            </a:pPr>
            <a:r>
              <a:rPr lang="en-GB" sz="1330" b="1" dirty="0"/>
              <a:t>P1.2 – Task </a:t>
            </a:r>
            <a:r>
              <a:rPr lang="en-GB" sz="1330" b="1" dirty="0" smtClean="0"/>
              <a:t>8 </a:t>
            </a:r>
            <a:r>
              <a:rPr lang="en-GB" sz="1330" b="1" dirty="0"/>
              <a:t>- </a:t>
            </a:r>
            <a:r>
              <a:rPr lang="en-GB" sz="1330" dirty="0"/>
              <a:t>Describe, what </a:t>
            </a:r>
            <a:r>
              <a:rPr lang="en-GB" sz="1330" dirty="0" smtClean="0"/>
              <a:t>a router does </a:t>
            </a:r>
            <a:r>
              <a:rPr lang="en-GB" sz="1330" dirty="0"/>
              <a:t>and how they work and outline the benefits </a:t>
            </a:r>
            <a:r>
              <a:rPr lang="en-GB" sz="1330" dirty="0" smtClean="0"/>
              <a:t/>
            </a:r>
            <a:br>
              <a:rPr lang="en-GB" sz="1330" dirty="0" smtClean="0"/>
            </a:br>
            <a:r>
              <a:rPr lang="en-GB" sz="1330" dirty="0" smtClean="0"/>
              <a:t>in </a:t>
            </a:r>
            <a:r>
              <a:rPr lang="en-GB" sz="1330" dirty="0"/>
              <a:t>terms of </a:t>
            </a:r>
            <a:r>
              <a:rPr lang="en-GB" sz="1330" dirty="0" smtClean="0"/>
              <a:t>network traffic flow </a:t>
            </a:r>
            <a:r>
              <a:rPr lang="en-GB" sz="1330" dirty="0"/>
              <a:t>to a company</a:t>
            </a:r>
            <a:r>
              <a:rPr lang="en-GB" sz="1330" dirty="0" smtClean="0"/>
              <a:t>.</a:t>
            </a:r>
            <a:endParaRPr lang="en-GB" sz="1330" dirty="0"/>
          </a:p>
        </p:txBody>
      </p:sp>
      <p:pic>
        <p:nvPicPr>
          <p:cNvPr id="3074" name="Picture 2"/>
          <p:cNvPicPr>
            <a:picLocks noChangeAspect="1" noChangeArrowheads="1"/>
          </p:cNvPicPr>
          <p:nvPr/>
        </p:nvPicPr>
        <p:blipFill>
          <a:blip r:embed="rId2" cstate="print"/>
          <a:srcRect l="40453" t="59175" r="38285" b="10000"/>
          <a:stretch>
            <a:fillRect/>
          </a:stretch>
        </p:blipFill>
        <p:spPr bwMode="auto">
          <a:xfrm>
            <a:off x="7308304" y="5253879"/>
            <a:ext cx="1728192" cy="1565920"/>
          </a:xfrm>
          <a:prstGeom prst="rect">
            <a:avLst/>
          </a:prstGeom>
          <a:noFill/>
          <a:ln w="9525">
            <a:noFill/>
            <a:miter lim="800000"/>
            <a:headEnd/>
            <a:tailEnd/>
          </a:ln>
        </p:spPr>
      </p:pic>
      <p:sp>
        <p:nvSpPr>
          <p:cNvPr id="6" name="Title 1"/>
          <p:cNvSpPr txBox="1">
            <a:spLocks/>
          </p:cNvSpPr>
          <p:nvPr/>
        </p:nvSpPr>
        <p:spPr>
          <a:xfrm>
            <a:off x="403920" y="341040"/>
            <a:ext cx="8640960" cy="9361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GB" sz="3600" b="1" dirty="0" smtClean="0"/>
              <a:t>LO1 Understand web architecture and components </a:t>
            </a:r>
            <a:r>
              <a:rPr lang="en-GB" sz="3600" b="1" dirty="0" smtClean="0"/>
              <a:t>– Components - Routers</a:t>
            </a:r>
            <a:endParaRPr lang="en-GB" sz="3600" dirty="0"/>
          </a:p>
        </p:txBody>
      </p:sp>
    </p:spTree>
    <p:extLst>
      <p:ext uri="{BB962C8B-B14F-4D97-AF65-F5344CB8AC3E}">
        <p14:creationId xmlns:p14="http://schemas.microsoft.com/office/powerpoint/2010/main" val="10103202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Components - Browsers</a:t>
            </a:r>
            <a:endParaRPr lang="en-GB" sz="3600" dirty="0"/>
          </a:p>
        </p:txBody>
      </p:sp>
      <p:sp>
        <p:nvSpPr>
          <p:cNvPr id="3" name="Content Placeholder 2"/>
          <p:cNvSpPr>
            <a:spLocks noGrp="1"/>
          </p:cNvSpPr>
          <p:nvPr>
            <p:ph idx="1"/>
          </p:nvPr>
        </p:nvSpPr>
        <p:spPr>
          <a:xfrm>
            <a:off x="251519" y="1124744"/>
            <a:ext cx="8709595" cy="2232248"/>
          </a:xfrm>
        </p:spPr>
        <p:txBody>
          <a:bodyPr>
            <a:normAutofit fontScale="77500" lnSpcReduction="20000"/>
          </a:bodyPr>
          <a:lstStyle/>
          <a:p>
            <a:pPr marL="0" indent="0">
              <a:buNone/>
            </a:pPr>
            <a:r>
              <a:rPr lang="en-GB" dirty="0" smtClean="0"/>
              <a:t>Browsers </a:t>
            </a:r>
            <a:r>
              <a:rPr lang="en-GB" dirty="0"/>
              <a:t>(e.g. Internet Explorer, Mozilla Firefox, Google Chrome, Opera, Safari) </a:t>
            </a:r>
            <a:endParaRPr lang="en-GB" dirty="0" smtClean="0"/>
          </a:p>
          <a:p>
            <a:r>
              <a:rPr lang="en-GB" dirty="0" smtClean="0"/>
              <a:t>Browsers exist merely to display results and translate the HTML code from the external and internal sites onto a GUI for the user to read and use. The choice of Browser is dependant on the users preferences rather than needs. They all do the same thing, display results. Browsers come with a small range of additional options to benefit the user and claim loyalty, for example: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8496" y="3356992"/>
            <a:ext cx="2452619" cy="3136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3356992"/>
            <a:ext cx="5976664" cy="3139321"/>
          </a:xfrm>
          <a:prstGeom prst="rect">
            <a:avLst/>
          </a:prstGeom>
          <a:noFill/>
        </p:spPr>
        <p:txBody>
          <a:bodyPr wrap="square" rtlCol="0">
            <a:spAutoFit/>
          </a:bodyPr>
          <a:lstStyle/>
          <a:p>
            <a:pPr marL="742950" lvl="1" indent="-285750">
              <a:buFont typeface="Arial" pitchFamily="34" charset="0"/>
              <a:buChar char="•"/>
            </a:pPr>
            <a:r>
              <a:rPr lang="en-GB" dirty="0"/>
              <a:t>Embedded Email in IE</a:t>
            </a:r>
          </a:p>
          <a:p>
            <a:pPr marL="742950" lvl="1" indent="-285750">
              <a:buFont typeface="Arial" pitchFamily="34" charset="0"/>
              <a:buChar char="•"/>
            </a:pPr>
            <a:r>
              <a:rPr lang="en-GB" dirty="0"/>
              <a:t>Proxy and Java blocking in Opera</a:t>
            </a:r>
          </a:p>
          <a:p>
            <a:pPr marL="742950" lvl="1" indent="-285750">
              <a:buFont typeface="Arial" pitchFamily="34" charset="0"/>
              <a:buChar char="•"/>
            </a:pPr>
            <a:r>
              <a:rPr lang="en-GB" dirty="0"/>
              <a:t>Compatibility with OS like Safari</a:t>
            </a:r>
          </a:p>
          <a:p>
            <a:pPr marL="742950" lvl="1" indent="-285750">
              <a:buFont typeface="Arial" pitchFamily="34" charset="0"/>
              <a:buChar char="•"/>
            </a:pPr>
            <a:r>
              <a:rPr lang="en-GB" dirty="0"/>
              <a:t>Ease of Use like Chrome</a:t>
            </a:r>
          </a:p>
          <a:p>
            <a:pPr marL="742950" lvl="1" indent="-285750">
              <a:buFont typeface="Arial" pitchFamily="34" charset="0"/>
              <a:buChar char="•"/>
            </a:pPr>
            <a:r>
              <a:rPr lang="en-GB" dirty="0"/>
              <a:t>Adding favourites or stash like Opera.</a:t>
            </a:r>
          </a:p>
          <a:p>
            <a:pPr marL="742950" lvl="1" indent="-285750">
              <a:buFont typeface="Arial" pitchFamily="34" charset="0"/>
              <a:buChar char="•"/>
            </a:pPr>
            <a:r>
              <a:rPr lang="en-GB" dirty="0"/>
              <a:t>Speed of display like Firefox</a:t>
            </a:r>
          </a:p>
          <a:p>
            <a:pPr marL="285750" lvl="1" indent="-285750">
              <a:buFont typeface="Arial" pitchFamily="34" charset="0"/>
              <a:buChar char="•"/>
            </a:pPr>
            <a:r>
              <a:rPr lang="en-GB" dirty="0"/>
              <a:t>From within all Browsers is the options for connectivity which allows the easier access to networking. Also the access to history, RSS feeds, setting privacy levels, </a:t>
            </a:r>
            <a:r>
              <a:rPr lang="en-GB" dirty="0" smtClean="0"/>
              <a:t>security settings etc. are all available on any web browser.</a:t>
            </a:r>
          </a:p>
        </p:txBody>
      </p:sp>
    </p:spTree>
    <p:extLst>
      <p:ext uri="{BB962C8B-B14F-4D97-AF65-F5344CB8AC3E}">
        <p14:creationId xmlns:p14="http://schemas.microsoft.com/office/powerpoint/2010/main" val="3700120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5184576" cy="936104"/>
          </a:xfrm>
        </p:spPr>
        <p:txBody>
          <a:bodyPr>
            <a:noAutofit/>
          </a:bodyPr>
          <a:lstStyle/>
          <a:p>
            <a:r>
              <a:rPr lang="en-GB" sz="2400" b="1" dirty="0" smtClean="0"/>
              <a:t>LO1 </a:t>
            </a:r>
            <a:r>
              <a:rPr lang="en-GB" sz="2400" b="1" dirty="0"/>
              <a:t>Understand web architecture and components </a:t>
            </a:r>
            <a:r>
              <a:rPr lang="en-GB" sz="2400" b="1" dirty="0" smtClean="0"/>
              <a:t>– Components - Browsers</a:t>
            </a:r>
            <a:endParaRPr lang="en-GB" sz="2400" dirty="0"/>
          </a:p>
        </p:txBody>
      </p:sp>
      <p:sp>
        <p:nvSpPr>
          <p:cNvPr id="3" name="Content Placeholder 2"/>
          <p:cNvSpPr>
            <a:spLocks noGrp="1"/>
          </p:cNvSpPr>
          <p:nvPr>
            <p:ph idx="1"/>
          </p:nvPr>
        </p:nvSpPr>
        <p:spPr>
          <a:xfrm>
            <a:off x="251520" y="1124743"/>
            <a:ext cx="4896544" cy="4240921"/>
          </a:xfrm>
        </p:spPr>
        <p:txBody>
          <a:bodyPr>
            <a:noAutofit/>
          </a:bodyPr>
          <a:lstStyle/>
          <a:p>
            <a:r>
              <a:rPr lang="en-GB" sz="1800" dirty="0" smtClean="0"/>
              <a:t>At the end of the day all browsers are free, some come preinstalled with the OS like IE in windows, Safari on IOS, Firefox in Linux and there is nothing to stop a user from installing other browsers for their own particular reasons. For comparison details click </a:t>
            </a:r>
            <a:r>
              <a:rPr lang="en-GB" sz="1800" dirty="0" smtClean="0">
                <a:hlinkClick r:id="rId2"/>
              </a:rPr>
              <a:t>here</a:t>
            </a:r>
            <a:r>
              <a:rPr lang="en-GB" sz="1800" dirty="0" smtClean="0"/>
              <a:t>.</a:t>
            </a:r>
          </a:p>
          <a:p>
            <a:r>
              <a:rPr lang="en-GB" sz="1800" dirty="0"/>
              <a:t>Heavy web users need an </a:t>
            </a:r>
            <a:r>
              <a:rPr lang="en-GB" sz="1800" u="sng" dirty="0">
                <a:hlinkClick r:id="" action="ppaction://hlinkfile"/>
              </a:rPr>
              <a:t>internet</a:t>
            </a:r>
            <a:r>
              <a:rPr lang="en-GB" sz="1800" dirty="0"/>
              <a:t> browser that is both fast and secure, and though all browsers enable internet access, not all are created equal. Different browsers can render webpages differently, and there can be a large disparity in performance between the top competitors. The three main things to consider when choosing an internet browser are simplicity, speed and security</a:t>
            </a:r>
            <a:r>
              <a:rPr lang="en-GB" sz="1800" dirty="0" smtClean="0"/>
              <a:t>.</a:t>
            </a:r>
            <a:endParaRPr lang="en-GB" sz="1800" dirty="0" smtClean="0"/>
          </a:p>
        </p:txBody>
      </p:sp>
      <p:sp>
        <p:nvSpPr>
          <p:cNvPr id="4" name="TextBox 3"/>
          <p:cNvSpPr txBox="1"/>
          <p:nvPr/>
        </p:nvSpPr>
        <p:spPr>
          <a:xfrm>
            <a:off x="251520" y="5653697"/>
            <a:ext cx="6696744" cy="923330"/>
          </a:xfrm>
          <a:prstGeom prst="rect">
            <a:avLst/>
          </a:prstGeom>
          <a:noFill/>
        </p:spPr>
        <p:txBody>
          <a:bodyPr wrap="square" rtlCol="0">
            <a:spAutoFit/>
          </a:bodyPr>
          <a:lstStyle/>
          <a:p>
            <a:pPr marL="0" lvl="1"/>
            <a:r>
              <a:rPr lang="en-GB" b="1" dirty="0" smtClean="0"/>
              <a:t>P1.2 </a:t>
            </a:r>
            <a:r>
              <a:rPr lang="en-GB" b="1" dirty="0"/>
              <a:t>– Task </a:t>
            </a:r>
            <a:r>
              <a:rPr lang="en-GB" b="1" dirty="0" smtClean="0"/>
              <a:t>9 </a:t>
            </a:r>
            <a:r>
              <a:rPr lang="en-GB" b="1" dirty="0"/>
              <a:t>- </a:t>
            </a:r>
            <a:r>
              <a:rPr lang="en-GB" dirty="0" smtClean="0"/>
              <a:t>Describe </a:t>
            </a:r>
            <a:r>
              <a:rPr lang="en-GB" dirty="0"/>
              <a:t>what a </a:t>
            </a:r>
            <a:r>
              <a:rPr lang="en-GB" dirty="0" smtClean="0"/>
              <a:t>web browser </a:t>
            </a:r>
            <a:r>
              <a:rPr lang="en-GB" dirty="0"/>
              <a:t>does and how they work and outline the </a:t>
            </a:r>
            <a:r>
              <a:rPr lang="en-GB" dirty="0" smtClean="0"/>
              <a:t>range of different choices are available for </a:t>
            </a:r>
            <a:r>
              <a:rPr lang="en-GB" dirty="0"/>
              <a:t>a company</a:t>
            </a:r>
            <a:r>
              <a:rPr lang="en-GB" dirty="0" smtClean="0"/>
              <a:t>.</a:t>
            </a:r>
            <a:endParaRPr lang="en-GB" sz="1600" dirty="0"/>
          </a:p>
        </p:txBody>
      </p:sp>
      <p:pic>
        <p:nvPicPr>
          <p:cNvPr id="2050" name="Picture 2" descr="http://upload.wikimedia.org/wikipedia/commons/thumb/b/ba/Web_browser_usage_on_Wikimedia.png/220px-Web_browser_usage_on_Wikimedia.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182" y="4569232"/>
            <a:ext cx="1776992" cy="21889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sixrevisions.com/2009/10/15-02_performance_comparison_of_web_browsers_preview.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2480" y="116632"/>
            <a:ext cx="3691405"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376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07904" y="1412776"/>
            <a:ext cx="5184576" cy="5256584"/>
          </a:xfrm>
        </p:spPr>
        <p:txBody>
          <a:bodyPr>
            <a:noAutofit/>
          </a:bodyPr>
          <a:lstStyle/>
          <a:p>
            <a:pPr>
              <a:spcAft>
                <a:spcPts val="600"/>
              </a:spcAft>
            </a:pPr>
            <a:r>
              <a:rPr lang="en-GB" sz="1600" dirty="0" smtClean="0">
                <a:latin typeface="Calibri" pitchFamily="34" charset="0"/>
              </a:rPr>
              <a:t>The TCP/IP family uses four layers while ISO OSI uses seven layers as shown in the figure above. The TCP/IP and ISO OSI systems differ from each other significantly, although they are very similar on the network and transport layers. </a:t>
            </a:r>
          </a:p>
          <a:p>
            <a:pPr>
              <a:spcAft>
                <a:spcPts val="600"/>
              </a:spcAft>
            </a:pPr>
            <a:r>
              <a:rPr lang="en-GB" sz="1600" dirty="0" smtClean="0">
                <a:latin typeface="Calibri" pitchFamily="34" charset="0"/>
              </a:rPr>
              <a:t>Except for some exceptions like SLIP or PPP, the TCP/IP family does not deal with the link and physical layers. Therefore, even on the Internet, we use the link and physical protocols of the ISO OSI model.</a:t>
            </a:r>
          </a:p>
          <a:p>
            <a:pPr>
              <a:spcAft>
                <a:spcPts val="600"/>
              </a:spcAft>
            </a:pPr>
            <a:r>
              <a:rPr lang="en-GB" sz="1600" dirty="0" smtClean="0">
                <a:latin typeface="Calibri" pitchFamily="34" charset="0"/>
              </a:rPr>
              <a:t>TCP/IP (Transmission Control Protocol/Internet Protocol) is the basic communication language or protocol of the Internet. It can also be used as a communications protocol in a private network (either an </a:t>
            </a:r>
            <a:r>
              <a:rPr lang="en-GB" sz="1600" u="sng" dirty="0" smtClean="0">
                <a:latin typeface="Calibri" pitchFamily="34" charset="0"/>
              </a:rPr>
              <a:t>intranet</a:t>
            </a:r>
            <a:r>
              <a:rPr lang="en-GB" sz="1600" dirty="0" smtClean="0">
                <a:latin typeface="Calibri" pitchFamily="34" charset="0"/>
              </a:rPr>
              <a:t> or an </a:t>
            </a:r>
            <a:r>
              <a:rPr lang="en-GB" sz="1600" u="sng" dirty="0" smtClean="0">
                <a:latin typeface="Calibri" pitchFamily="34" charset="0"/>
              </a:rPr>
              <a:t>extranet</a:t>
            </a:r>
            <a:r>
              <a:rPr lang="en-GB" sz="1600" dirty="0" smtClean="0">
                <a:latin typeface="Calibri" pitchFamily="34" charset="0"/>
              </a:rPr>
              <a:t>). When you are set up with direct access to the Internet, your computer is provided with a copy of the TCP/IP program just as every other computer that you may send messages to or get information from also has a copy of TCP/IP.</a:t>
            </a:r>
          </a:p>
        </p:txBody>
      </p:sp>
      <p:sp>
        <p:nvSpPr>
          <p:cNvPr id="3" name="Title 2"/>
          <p:cNvSpPr>
            <a:spLocks noGrp="1"/>
          </p:cNvSpPr>
          <p:nvPr>
            <p:ph type="title"/>
          </p:nvPr>
        </p:nvSpPr>
        <p:spPr>
          <a:xfrm>
            <a:off x="252536" y="490662"/>
            <a:ext cx="9144000" cy="778098"/>
          </a:xfrm>
        </p:spPr>
        <p:txBody>
          <a:bodyPr>
            <a:noAutofit/>
          </a:bodyPr>
          <a:lstStyle/>
          <a:p>
            <a:r>
              <a:rPr lang="en-GB" sz="3600" b="1" dirty="0"/>
              <a:t>LO1 Understand web architecture and components – Components – TCP/IP</a:t>
            </a:r>
            <a:endParaRPr lang="en-GB" sz="3600" dirty="0"/>
          </a:p>
        </p:txBody>
      </p:sp>
      <p:pic>
        <p:nvPicPr>
          <p:cNvPr id="26626" name="Picture 2"/>
          <p:cNvPicPr>
            <a:picLocks noChangeAspect="1" noChangeArrowheads="1"/>
          </p:cNvPicPr>
          <p:nvPr/>
        </p:nvPicPr>
        <p:blipFill>
          <a:blip r:embed="rId3" cstate="print"/>
          <a:srcRect l="35437" t="20430" r="34150" b="14366"/>
          <a:stretch>
            <a:fillRect/>
          </a:stretch>
        </p:blipFill>
        <p:spPr bwMode="auto">
          <a:xfrm>
            <a:off x="107475" y="1412776"/>
            <a:ext cx="3600429" cy="4824536"/>
          </a:xfrm>
          <a:prstGeom prst="rect">
            <a:avLst/>
          </a:prstGeom>
          <a:noFill/>
          <a:ln w="9525">
            <a:noFill/>
            <a:miter lim="800000"/>
            <a:headEnd/>
            <a:tailEnd/>
          </a:ln>
        </p:spPr>
      </p:pic>
    </p:spTree>
    <p:extLst>
      <p:ext uri="{BB962C8B-B14F-4D97-AF65-F5344CB8AC3E}">
        <p14:creationId xmlns:p14="http://schemas.microsoft.com/office/powerpoint/2010/main" val="3571872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381907"/>
            <a:ext cx="8640960" cy="4567373"/>
          </a:xfrm>
        </p:spPr>
        <p:txBody>
          <a:bodyPr>
            <a:noAutofit/>
          </a:bodyPr>
          <a:lstStyle/>
          <a:p>
            <a:pPr marL="0" indent="0">
              <a:buNone/>
            </a:pPr>
            <a:r>
              <a:rPr lang="en-GB" sz="1800" dirty="0" smtClean="0">
                <a:latin typeface="Calibri" pitchFamily="34" charset="0"/>
              </a:rPr>
              <a:t>TCP/IP is a two-layer program. </a:t>
            </a:r>
          </a:p>
          <a:p>
            <a:r>
              <a:rPr lang="en-GB" sz="1600" dirty="0" smtClean="0">
                <a:latin typeface="Calibri" pitchFamily="34" charset="0"/>
              </a:rPr>
              <a:t>The higher </a:t>
            </a:r>
            <a:r>
              <a:rPr lang="en-GB" sz="1600" u="sng" dirty="0" smtClean="0">
                <a:latin typeface="Calibri" pitchFamily="34" charset="0"/>
              </a:rPr>
              <a:t>layer</a:t>
            </a:r>
            <a:r>
              <a:rPr lang="en-GB" sz="1600" dirty="0" smtClean="0">
                <a:latin typeface="Calibri" pitchFamily="34" charset="0"/>
              </a:rPr>
              <a:t>, Transmission Control Protocol, manages the assembling of a message or file into smaller </a:t>
            </a:r>
            <a:r>
              <a:rPr lang="en-GB" sz="1600" u="sng" dirty="0" smtClean="0">
                <a:latin typeface="Calibri" pitchFamily="34" charset="0"/>
              </a:rPr>
              <a:t>packet</a:t>
            </a:r>
            <a:r>
              <a:rPr lang="en-GB" sz="1600" dirty="0" smtClean="0">
                <a:latin typeface="Calibri" pitchFamily="34" charset="0"/>
              </a:rPr>
              <a:t>s that are transmitted over the Internet and received by a TCP layer that reassembles the packets into the original message. </a:t>
            </a:r>
          </a:p>
          <a:p>
            <a:r>
              <a:rPr lang="en-GB" sz="1600" dirty="0" smtClean="0">
                <a:latin typeface="Calibri" pitchFamily="34" charset="0"/>
              </a:rPr>
              <a:t>The lower layer, </a:t>
            </a:r>
            <a:r>
              <a:rPr lang="en-GB" sz="1600" u="sng" dirty="0" smtClean="0">
                <a:latin typeface="Calibri" pitchFamily="34" charset="0"/>
              </a:rPr>
              <a:t>Internet Protocol</a:t>
            </a:r>
            <a:r>
              <a:rPr lang="en-GB" sz="1600" dirty="0" smtClean="0">
                <a:latin typeface="Calibri" pitchFamily="34" charset="0"/>
              </a:rPr>
              <a:t>, handles the </a:t>
            </a:r>
            <a:r>
              <a:rPr lang="en-GB" sz="1600" u="sng" dirty="0" smtClean="0">
                <a:latin typeface="Calibri" pitchFamily="34" charset="0"/>
              </a:rPr>
              <a:t>address</a:t>
            </a:r>
            <a:r>
              <a:rPr lang="en-GB" sz="1600" dirty="0" smtClean="0">
                <a:latin typeface="Calibri" pitchFamily="34" charset="0"/>
              </a:rPr>
              <a:t> part of each packet so that it gets to the right destination. Each </a:t>
            </a:r>
            <a:r>
              <a:rPr lang="en-GB" sz="1600" u="sng" dirty="0" smtClean="0">
                <a:latin typeface="Calibri" pitchFamily="34" charset="0"/>
              </a:rPr>
              <a:t>gateway</a:t>
            </a:r>
            <a:r>
              <a:rPr lang="en-GB" sz="1600" dirty="0" smtClean="0">
                <a:latin typeface="Calibri" pitchFamily="34" charset="0"/>
              </a:rPr>
              <a:t> computer on the network checks this address to see where to forward the message. Even though some packets from the same message are routed differently, they'll be reassembled at the destination.</a:t>
            </a:r>
          </a:p>
          <a:p>
            <a:pPr marL="0" indent="0">
              <a:buNone/>
            </a:pPr>
            <a:r>
              <a:rPr lang="en-GB" sz="1800" dirty="0" smtClean="0">
                <a:latin typeface="Calibri" pitchFamily="34" charset="0"/>
              </a:rPr>
              <a:t>TCP/IP uses the </a:t>
            </a:r>
            <a:r>
              <a:rPr lang="en-GB" sz="1800" u="sng" dirty="0" smtClean="0">
                <a:latin typeface="Calibri" pitchFamily="34" charset="0"/>
              </a:rPr>
              <a:t>client/server</a:t>
            </a:r>
            <a:r>
              <a:rPr lang="en-GB" sz="1800" dirty="0" smtClean="0">
                <a:latin typeface="Calibri" pitchFamily="34" charset="0"/>
              </a:rPr>
              <a:t> model of communication in which a user (a client) requests a service (such as sending a Web page) from another user (a server) in the network. </a:t>
            </a:r>
          </a:p>
          <a:p>
            <a:r>
              <a:rPr lang="en-GB" sz="1600" dirty="0" smtClean="0">
                <a:latin typeface="Calibri" pitchFamily="34" charset="0"/>
              </a:rPr>
              <a:t>TCP/IP communication is primarily point-to-point, meaning each communication is from one point (or </a:t>
            </a:r>
            <a:r>
              <a:rPr lang="en-GB" sz="1600" u="sng" dirty="0" smtClean="0">
                <a:latin typeface="Calibri" pitchFamily="34" charset="0"/>
              </a:rPr>
              <a:t>host</a:t>
            </a:r>
            <a:r>
              <a:rPr lang="en-GB" sz="1600" dirty="0" smtClean="0">
                <a:latin typeface="Calibri" pitchFamily="34" charset="0"/>
              </a:rPr>
              <a:t> computer) in the network to another point or host computer. TCP/IP and the higher-level applications that use it are collectively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said </a:t>
            </a:r>
            <a:r>
              <a:rPr lang="en-GB" sz="1600" dirty="0" smtClean="0">
                <a:latin typeface="Calibri" pitchFamily="34" charset="0"/>
              </a:rPr>
              <a:t>to be "stateless" because each client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request </a:t>
            </a:r>
            <a:r>
              <a:rPr lang="en-GB" sz="1600" dirty="0" smtClean="0">
                <a:latin typeface="Calibri" pitchFamily="34" charset="0"/>
              </a:rPr>
              <a:t>is considered a new request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unrelated </a:t>
            </a:r>
            <a:r>
              <a:rPr lang="en-GB" sz="1600" dirty="0" smtClean="0">
                <a:latin typeface="Calibri" pitchFamily="34" charset="0"/>
              </a:rPr>
              <a:t>to any previous </a:t>
            </a:r>
            <a:r>
              <a:rPr lang="en-GB" sz="1600" dirty="0" smtClean="0">
                <a:latin typeface="Calibri" pitchFamily="34" charset="0"/>
              </a:rPr>
              <a:t>one.</a:t>
            </a:r>
            <a:endParaRPr lang="en-GB" sz="1600" dirty="0" smtClean="0">
              <a:latin typeface="Calibri" pitchFamily="34" charset="0"/>
            </a:endParaRPr>
          </a:p>
        </p:txBody>
      </p:sp>
      <p:sp>
        <p:nvSpPr>
          <p:cNvPr id="3" name="Title 2"/>
          <p:cNvSpPr>
            <a:spLocks noGrp="1"/>
          </p:cNvSpPr>
          <p:nvPr>
            <p:ph type="title"/>
          </p:nvPr>
        </p:nvSpPr>
        <p:spPr>
          <a:xfrm>
            <a:off x="205680" y="413792"/>
            <a:ext cx="8686800" cy="782960"/>
          </a:xfrm>
        </p:spPr>
        <p:txBody>
          <a:bodyPr>
            <a:noAutofit/>
          </a:bodyPr>
          <a:lstStyle/>
          <a:p>
            <a:r>
              <a:rPr lang="en-GB" sz="3600" b="1" dirty="0"/>
              <a:t>LO1 Understand web architecture and components – Components – TCP/IP</a:t>
            </a:r>
            <a:endParaRPr lang="en-GB" sz="3600" dirty="0"/>
          </a:p>
        </p:txBody>
      </p:sp>
      <p:pic>
        <p:nvPicPr>
          <p:cNvPr id="4" name="il_fi" descr="http://publib.boulder.ibm.com/infocenter/iseries/v5r3/topic/rzalm/rzalm501.gif"/>
          <p:cNvPicPr/>
          <p:nvPr/>
        </p:nvPicPr>
        <p:blipFill>
          <a:blip r:embed="rId3" cstate="print"/>
          <a:srcRect/>
          <a:stretch>
            <a:fillRect/>
          </a:stretch>
        </p:blipFill>
        <p:spPr bwMode="auto">
          <a:xfrm>
            <a:off x="4841132" y="4797152"/>
            <a:ext cx="4195364" cy="1933947"/>
          </a:xfrm>
          <a:prstGeom prst="rect">
            <a:avLst/>
          </a:prstGeom>
          <a:noFill/>
          <a:ln w="9525">
            <a:noFill/>
            <a:miter lim="800000"/>
            <a:headEnd/>
            <a:tailEnd/>
          </a:ln>
        </p:spPr>
      </p:pic>
    </p:spTree>
    <p:extLst>
      <p:ext uri="{BB962C8B-B14F-4D97-AF65-F5344CB8AC3E}">
        <p14:creationId xmlns:p14="http://schemas.microsoft.com/office/powerpoint/2010/main" val="757771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936104"/>
          </a:xfrm>
        </p:spPr>
        <p:txBody>
          <a:bodyPr>
            <a:noAutofit/>
          </a:bodyPr>
          <a:lstStyle/>
          <a:p>
            <a:r>
              <a:rPr lang="en-GB" sz="3600" b="1" dirty="0"/>
              <a:t>LO1 Understand web architecture and components – Components – TCP/IP</a:t>
            </a:r>
            <a:endParaRPr lang="en-GB" sz="3200" dirty="0"/>
          </a:p>
        </p:txBody>
      </p:sp>
      <p:sp>
        <p:nvSpPr>
          <p:cNvPr id="3" name="Content Placeholder 2"/>
          <p:cNvSpPr>
            <a:spLocks noGrp="1"/>
          </p:cNvSpPr>
          <p:nvPr>
            <p:ph idx="1"/>
          </p:nvPr>
        </p:nvSpPr>
        <p:spPr>
          <a:xfrm>
            <a:off x="251520" y="1340768"/>
            <a:ext cx="8640960" cy="5184576"/>
          </a:xfrm>
        </p:spPr>
        <p:txBody>
          <a:bodyPr>
            <a:normAutofit fontScale="70000" lnSpcReduction="20000"/>
          </a:bodyPr>
          <a:lstStyle/>
          <a:p>
            <a:r>
              <a:rPr lang="en-GB" dirty="0" smtClean="0"/>
              <a:t>You </a:t>
            </a:r>
            <a:r>
              <a:rPr lang="en-GB" dirty="0"/>
              <a:t>need TCP/IP to connect to the Internet. Realize that there is a difference </a:t>
            </a:r>
            <a:r>
              <a:rPr lang="en-GB" dirty="0" smtClean="0"/>
              <a:t>between installing </a:t>
            </a:r>
            <a:r>
              <a:rPr lang="en-GB" dirty="0"/>
              <a:t>TCP/IP on your network and installing it for dial-up networking use; these are </a:t>
            </a:r>
            <a:r>
              <a:rPr lang="en-GB" dirty="0" smtClean="0"/>
              <a:t>two separate </a:t>
            </a:r>
            <a:r>
              <a:rPr lang="en-GB" dirty="0"/>
              <a:t>installations and uses for the protocol.</a:t>
            </a:r>
          </a:p>
          <a:p>
            <a:r>
              <a:rPr lang="en-GB" dirty="0" smtClean="0"/>
              <a:t>You </a:t>
            </a:r>
            <a:r>
              <a:rPr lang="en-GB" dirty="0"/>
              <a:t>install TCP/IP to use with the dial-up networking feature. This installation enables you </a:t>
            </a:r>
            <a:r>
              <a:rPr lang="en-GB" dirty="0" smtClean="0"/>
              <a:t>to connect </a:t>
            </a:r>
            <a:r>
              <a:rPr lang="en-GB" dirty="0"/>
              <a:t>to the Internet by means of a modem. The TCP/IP communicates with Web </a:t>
            </a:r>
            <a:r>
              <a:rPr lang="en-GB" dirty="0" smtClean="0"/>
              <a:t>servers on </a:t>
            </a:r>
            <a:r>
              <a:rPr lang="en-GB" dirty="0"/>
              <a:t>the Internet. If you install TCP/IP on your network, you use it to connect to the other </a:t>
            </a:r>
            <a:r>
              <a:rPr lang="en-GB" dirty="0" smtClean="0"/>
              <a:t>computers on </a:t>
            </a:r>
            <a:r>
              <a:rPr lang="en-GB" dirty="0"/>
              <a:t>your LAN. One installation has nothing to do with the other. For more information,</a:t>
            </a:r>
          </a:p>
          <a:p>
            <a:r>
              <a:rPr lang="en-GB" dirty="0" smtClean="0"/>
              <a:t>Using </a:t>
            </a:r>
            <a:r>
              <a:rPr lang="en-GB" dirty="0"/>
              <a:t>TCP/IP to connect to the Internet provides you with all the Internet features and </a:t>
            </a:r>
            <a:r>
              <a:rPr lang="en-GB" dirty="0" smtClean="0"/>
              <a:t>advantages, including </a:t>
            </a:r>
            <a:r>
              <a:rPr lang="en-GB" dirty="0"/>
              <a:t>e-mail, Web browsers, and file transfer. Also, TCP/IP includes various </a:t>
            </a:r>
            <a:r>
              <a:rPr lang="en-GB" dirty="0" smtClean="0"/>
              <a:t>programs (which </a:t>
            </a:r>
            <a:r>
              <a:rPr lang="en-GB" dirty="0"/>
              <a:t>are also protocols) that you can use to access information on the Internet. </a:t>
            </a:r>
            <a:r>
              <a:rPr lang="en-GB" dirty="0" smtClean="0"/>
              <a:t>If you </a:t>
            </a:r>
            <a:r>
              <a:rPr lang="en-GB" dirty="0"/>
              <a:t>have special needs for FTP or Telnet, for example, TCP/IP provides those programs </a:t>
            </a:r>
            <a:r>
              <a:rPr lang="en-GB" dirty="0" smtClean="0"/>
              <a:t>for you </a:t>
            </a:r>
            <a:r>
              <a:rPr lang="en-GB" dirty="0"/>
              <a:t>to </a:t>
            </a:r>
            <a:r>
              <a:rPr lang="en-GB" dirty="0" smtClean="0"/>
              <a:t>use. If </a:t>
            </a:r>
            <a:r>
              <a:rPr lang="en-GB" dirty="0"/>
              <a:t>you plan to expand your network to the Internet someday, your knowledge and use </a:t>
            </a:r>
            <a:r>
              <a:rPr lang="en-GB" dirty="0" smtClean="0"/>
              <a:t>of TCP/IP </a:t>
            </a:r>
            <a:r>
              <a:rPr lang="en-GB" dirty="0"/>
              <a:t>will help you tremendously. Knowing how to configure TCP/IP will make it easier </a:t>
            </a:r>
            <a:r>
              <a:rPr lang="en-GB" dirty="0" smtClean="0"/>
              <a:t>for you </a:t>
            </a:r>
            <a:r>
              <a:rPr lang="en-GB" dirty="0"/>
              <a:t>to transfer your Web sites and pages to the Web and to configure clients and servers </a:t>
            </a:r>
            <a:r>
              <a:rPr lang="en-GB" dirty="0" smtClean="0"/>
              <a:t>for the </a:t>
            </a:r>
            <a:r>
              <a:rPr lang="en-GB" dirty="0"/>
              <a:t>Internet. Having TCP/IP in place means less configuring when you move to the Internet</a:t>
            </a:r>
            <a:r>
              <a:rPr lang="en-GB" dirty="0" smtClean="0"/>
              <a:t>.</a:t>
            </a:r>
          </a:p>
          <a:p>
            <a:r>
              <a:rPr lang="en-GB" b="1" dirty="0" smtClean="0"/>
              <a:t>P1.2 - Task </a:t>
            </a:r>
            <a:r>
              <a:rPr lang="en-GB" b="1" dirty="0" smtClean="0"/>
              <a:t>10 </a:t>
            </a:r>
            <a:r>
              <a:rPr lang="en-GB" b="1" dirty="0" smtClean="0"/>
              <a:t>– </a:t>
            </a:r>
            <a:r>
              <a:rPr lang="en-GB" dirty="0" smtClean="0"/>
              <a:t>Define TCP/IP and in terms of web components define the benefits of TCP/IP in constructing and Intranet and Internet presence.</a:t>
            </a:r>
            <a:endParaRPr lang="en-GB" dirty="0"/>
          </a:p>
        </p:txBody>
      </p:sp>
    </p:spTree>
    <p:extLst>
      <p:ext uri="{BB962C8B-B14F-4D97-AF65-F5344CB8AC3E}">
        <p14:creationId xmlns:p14="http://schemas.microsoft.com/office/powerpoint/2010/main" val="225716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 Criteria</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4714293"/>
              </p:ext>
            </p:extLst>
          </p:nvPr>
        </p:nvGraphicFramePr>
        <p:xfrm>
          <a:off x="323528" y="1196752"/>
          <a:ext cx="8568952" cy="5303520"/>
        </p:xfrm>
        <a:graphic>
          <a:graphicData uri="http://schemas.openxmlformats.org/drawingml/2006/table">
            <a:tbl>
              <a:tblPr firstRow="1" bandRow="1">
                <a:tableStyleId>{5C22544A-7EE6-4342-B048-85BDC9FD1C3A}</a:tableStyleId>
              </a:tblPr>
              <a:tblGrid>
                <a:gridCol w="1872208"/>
                <a:gridCol w="2412268"/>
                <a:gridCol w="2142238"/>
                <a:gridCol w="2142238"/>
              </a:tblGrid>
              <a:tr h="370840">
                <a:tc>
                  <a:txBody>
                    <a:bodyPr/>
                    <a:lstStyle/>
                    <a:p>
                      <a:r>
                        <a:rPr lang="en-GB" sz="1200" b="1" dirty="0" smtClean="0"/>
                        <a:t>Learning Outcome</a:t>
                      </a:r>
                    </a:p>
                    <a:p>
                      <a:endParaRPr lang="en-GB" sz="1200" dirty="0" smtClean="0"/>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learner will: </a:t>
                      </a:r>
                      <a:endParaRPr lang="en-GB" sz="1200" dirty="0"/>
                    </a:p>
                  </a:txBody>
                  <a:tcPr/>
                </a:tc>
                <a:tc>
                  <a:txBody>
                    <a:bodyPr/>
                    <a:lstStyle/>
                    <a:p>
                      <a:r>
                        <a:rPr lang="en-GB" sz="1200" dirty="0" smtClean="0"/>
                        <a:t>Pass</a:t>
                      </a:r>
                    </a:p>
                    <a:p>
                      <a:endParaRPr lang="en-GB" sz="1200" b="0" i="0" u="none" strike="noStrike" kern="1200" baseline="0" dirty="0" smtClean="0">
                        <a:solidFill>
                          <a:schemeClr val="lt1"/>
                        </a:solidFill>
                        <a:latin typeface="+mn-lt"/>
                        <a:ea typeface="+mn-ea"/>
                        <a:cs typeface="+mn-cs"/>
                      </a:endParaRPr>
                    </a:p>
                    <a:p>
                      <a:r>
                        <a:rPr lang="en-GB" sz="1200" b="0" i="0" u="none" strike="noStrike" kern="1200" baseline="0" dirty="0" smtClean="0">
                          <a:solidFill>
                            <a:schemeClr val="lt1"/>
                          </a:solidFill>
                          <a:latin typeface="+mn-lt"/>
                          <a:ea typeface="+mn-ea"/>
                          <a:cs typeface="+mn-cs"/>
                        </a:rPr>
                        <a:t>The assessment criteria are  the pass requirements for this unit</a:t>
                      </a:r>
                    </a:p>
                    <a:p>
                      <a:r>
                        <a:rPr lang="en-GB" sz="1200" b="0" i="0" u="none" strike="noStrike" kern="1200" baseline="0" dirty="0" smtClean="0">
                          <a:solidFill>
                            <a:schemeClr val="lt1"/>
                          </a:solidFill>
                          <a:latin typeface="+mn-lt"/>
                          <a:ea typeface="+mn-ea"/>
                          <a:cs typeface="+mn-cs"/>
                        </a:rPr>
                        <a:t>The Learner can:</a:t>
                      </a:r>
                      <a:endParaRPr lang="en-GB" sz="1200" dirty="0"/>
                    </a:p>
                  </a:txBody>
                  <a:tcPr/>
                </a:tc>
                <a:tc>
                  <a:txBody>
                    <a:bodyPr/>
                    <a:lstStyle/>
                    <a:p>
                      <a:r>
                        <a:rPr lang="en-GB" sz="1200" dirty="0" smtClean="0"/>
                        <a:t>Merit</a:t>
                      </a:r>
                    </a:p>
                    <a:p>
                      <a:endParaRPr lang="en-GB" sz="1200" dirty="0" smtClean="0"/>
                    </a:p>
                    <a:p>
                      <a:r>
                        <a:rPr lang="en-GB" sz="1200" b="0" i="0" u="none" strike="noStrike" baseline="0" dirty="0" smtClean="0"/>
                        <a:t>To achieve a merit the  evidence must show that, in addition to the pass criteria, the learner is able to:</a:t>
                      </a:r>
                      <a:endParaRPr lang="en-GB" sz="1200" dirty="0"/>
                    </a:p>
                  </a:txBody>
                  <a:tcPr/>
                </a:tc>
                <a:tc>
                  <a:txBody>
                    <a:bodyPr/>
                    <a:lstStyle/>
                    <a:p>
                      <a:r>
                        <a:rPr lang="en-GB" sz="1200" dirty="0" smtClean="0"/>
                        <a:t>Distinction</a:t>
                      </a:r>
                    </a:p>
                    <a:p>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To achieve a distinction </a:t>
                      </a:r>
                      <a:r>
                        <a:rPr lang="en-GB" sz="1200" b="1" i="0" u="none" strike="noStrike" baseline="0" dirty="0" smtClean="0"/>
                        <a:t>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the evidence must show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that, in addition to the pass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and merit criteria, the </a:t>
                      </a:r>
                      <a:endParaRPr lang="en-GB" sz="1200" b="0" i="0" u="none" strike="noStrike" kern="1200" baseline="0" dirty="0" smtClean="0">
                        <a:solidFill>
                          <a:schemeClr val="lt1"/>
                        </a:solidFill>
                        <a:latin typeface="+mn-lt"/>
                        <a:ea typeface="+mn-ea"/>
                        <a:cs typeface="+mn-cs"/>
                      </a:endParaRPr>
                    </a:p>
                    <a:p>
                      <a:r>
                        <a:rPr lang="en-GB" sz="1200" b="0" i="0" u="none" strike="noStrike" baseline="0" dirty="0" smtClean="0"/>
                        <a:t>learner is able to: </a:t>
                      </a:r>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1 </a:t>
                      </a:r>
                      <a:r>
                        <a:rPr lang="en-GB" sz="1200" b="0" i="0" u="none" strike="noStrike" kern="1200" baseline="0" dirty="0" smtClean="0">
                          <a:solidFill>
                            <a:schemeClr val="dk1"/>
                          </a:solidFill>
                          <a:latin typeface="+mn-lt"/>
                          <a:ea typeface="+mn-ea"/>
                          <a:cs typeface="+mn-cs"/>
                        </a:rPr>
                        <a:t>  Understand web architecture and components </a:t>
                      </a:r>
                      <a:endParaRPr lang="en-GB" sz="1200" dirty="0"/>
                    </a:p>
                  </a:txBody>
                  <a:tcPr>
                    <a:solidFill>
                      <a:srgbClr val="FFC000"/>
                    </a:solidFill>
                  </a:tcPr>
                </a:tc>
                <a:tc>
                  <a:txBody>
                    <a:bodyPr/>
                    <a:lstStyle/>
                    <a:p>
                      <a:pPr marL="174625" indent="-174625"/>
                      <a:r>
                        <a:rPr lang="en-GB" sz="1200" b="1" i="0" u="none" strike="noStrike" kern="1200" baseline="0" dirty="0" smtClean="0">
                          <a:solidFill>
                            <a:schemeClr val="dk1"/>
                          </a:solidFill>
                          <a:latin typeface="+mn-lt"/>
                          <a:ea typeface="+mn-ea"/>
                          <a:cs typeface="+mn-cs"/>
                        </a:rPr>
                        <a:t>P1</a:t>
                      </a:r>
                      <a:r>
                        <a:rPr lang="en-GB" sz="1200" b="0" i="0" u="none" strike="noStrike" kern="1200" baseline="0" dirty="0" smtClean="0">
                          <a:solidFill>
                            <a:schemeClr val="dk1"/>
                          </a:solidFill>
                          <a:latin typeface="+mn-lt"/>
                          <a:ea typeface="+mn-ea"/>
                          <a:cs typeface="+mn-cs"/>
                        </a:rPr>
                        <a:t> Outline the web architecture and components which enable internet and web functionality </a:t>
                      </a:r>
                      <a:endParaRPr lang="en-GB" sz="1200" dirty="0"/>
                    </a:p>
                  </a:txBody>
                  <a:tcPr>
                    <a:solidFill>
                      <a:srgbClr val="FFC000"/>
                    </a:solidFill>
                  </a:tcPr>
                </a:tc>
                <a:tc>
                  <a:txBody>
                    <a:bodyPr/>
                    <a:lstStyle/>
                    <a:p>
                      <a:endParaRPr lang="en-GB" sz="1200"/>
                    </a:p>
                  </a:txBody>
                  <a:tcPr/>
                </a:tc>
                <a:tc>
                  <a:txBody>
                    <a:bodyPr/>
                    <a:lstStyle/>
                    <a:p>
                      <a:endParaRPr lang="en-GB" sz="120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2 </a:t>
                      </a:r>
                      <a:r>
                        <a:rPr lang="en-GB" sz="1200" b="0" i="0" u="none" strike="noStrike" kern="1200" baseline="0" dirty="0" smtClean="0">
                          <a:solidFill>
                            <a:schemeClr val="dk1"/>
                          </a:solidFill>
                          <a:latin typeface="+mn-lt"/>
                          <a:ea typeface="+mn-ea"/>
                          <a:cs typeface="+mn-cs"/>
                        </a:rPr>
                        <a:t>  Understand the factors that influence website performance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P2</a:t>
                      </a:r>
                      <a:r>
                        <a:rPr lang="en-GB" sz="1200" b="0" i="0" u="none" strike="noStrike" kern="1200" baseline="0" dirty="0" smtClean="0">
                          <a:solidFill>
                            <a:schemeClr val="dk1"/>
                          </a:solidFill>
                          <a:latin typeface="+mn-lt"/>
                          <a:ea typeface="+mn-ea"/>
                          <a:cs typeface="+mn-cs"/>
                        </a:rPr>
                        <a:t> Explain the user side and server side factors that influence the performance of a website </a:t>
                      </a:r>
                      <a:endParaRPr lang="en-GB" sz="1200" dirty="0"/>
                    </a:p>
                  </a:txBody>
                  <a:tcPr/>
                </a:tc>
                <a:tc>
                  <a:txBody>
                    <a:bodyPr/>
                    <a:lstStyle/>
                    <a:p>
                      <a:endParaRPr lang="en-GB" sz="1200"/>
                    </a:p>
                  </a:txBody>
                  <a:tcPr/>
                </a:tc>
                <a:tc>
                  <a:txBody>
                    <a:bodyPr/>
                    <a:lstStyle/>
                    <a:p>
                      <a:endParaRPr lang="en-GB" sz="1200" dirty="0"/>
                    </a:p>
                  </a:txBody>
                  <a:tcPr/>
                </a:tc>
              </a:tr>
              <a:tr h="370840">
                <a:tc>
                  <a:txBody>
                    <a:bodyPr/>
                    <a:lstStyle/>
                    <a:p>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P3</a:t>
                      </a:r>
                      <a:r>
                        <a:rPr lang="en-GB" sz="1200" b="0" i="0" u="none" strike="noStrike" kern="1200" baseline="0" dirty="0" smtClean="0">
                          <a:solidFill>
                            <a:schemeClr val="dk1"/>
                          </a:solidFill>
                          <a:latin typeface="+mn-lt"/>
                          <a:ea typeface="+mn-ea"/>
                          <a:cs typeface="+mn-cs"/>
                        </a:rPr>
                        <a:t> Explain the security risks and protection mechanisms involved in website performance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M1</a:t>
                      </a:r>
                      <a:r>
                        <a:rPr lang="en-GB" sz="1200" b="0" i="0" u="none" strike="noStrike" kern="1200" baseline="0" dirty="0" smtClean="0">
                          <a:solidFill>
                            <a:schemeClr val="dk1"/>
                          </a:solidFill>
                          <a:latin typeface="+mn-lt"/>
                          <a:ea typeface="+mn-ea"/>
                          <a:cs typeface="+mn-cs"/>
                        </a:rPr>
                        <a:t>  Compare and contrast current interactive websites for performance and security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D1</a:t>
                      </a:r>
                      <a:r>
                        <a:rPr lang="en-GB" sz="1200" b="0" i="0" u="none" strike="noStrike" kern="1200" baseline="0" dirty="0" smtClean="0">
                          <a:solidFill>
                            <a:schemeClr val="dk1"/>
                          </a:solidFill>
                          <a:latin typeface="+mn-lt"/>
                          <a:ea typeface="+mn-ea"/>
                          <a:cs typeface="+mn-cs"/>
                        </a:rPr>
                        <a:t>  Discuss the impact that cases of website security breaches have had on society </a:t>
                      </a:r>
                      <a:endParaRPr lang="en-GB" sz="1200" dirty="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3</a:t>
                      </a:r>
                      <a:r>
                        <a:rPr lang="en-GB" sz="1200" b="0" i="0" u="none" strike="noStrike" kern="1200" baseline="0" dirty="0" smtClean="0">
                          <a:solidFill>
                            <a:schemeClr val="dk1"/>
                          </a:solidFill>
                          <a:latin typeface="+mn-lt"/>
                          <a:ea typeface="+mn-ea"/>
                          <a:cs typeface="+mn-cs"/>
                        </a:rPr>
                        <a:t>   Be able to design websites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P4</a:t>
                      </a:r>
                      <a:r>
                        <a:rPr lang="en-GB" sz="1200" b="0" i="0" u="none" strike="noStrike" kern="1200" baseline="0" dirty="0" smtClean="0">
                          <a:solidFill>
                            <a:schemeClr val="dk1"/>
                          </a:solidFill>
                          <a:latin typeface="+mn-lt"/>
                          <a:ea typeface="+mn-ea"/>
                          <a:cs typeface="+mn-cs"/>
                        </a:rPr>
                        <a:t> Using appropriate design tools, design an interactive website to meet a client need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M2</a:t>
                      </a:r>
                      <a:r>
                        <a:rPr lang="en-GB" sz="1200" b="0" i="0" u="none" strike="noStrike" kern="1200" baseline="0" dirty="0" smtClean="0">
                          <a:solidFill>
                            <a:schemeClr val="dk1"/>
                          </a:solidFill>
                          <a:latin typeface="+mn-lt"/>
                          <a:ea typeface="+mn-ea"/>
                          <a:cs typeface="+mn-cs"/>
                        </a:rPr>
                        <a:t>  Produce annotated design documentation for an interactive website to meet a client need </a:t>
                      </a:r>
                      <a:endParaRPr lang="en-GB" sz="1200" dirty="0"/>
                    </a:p>
                  </a:txBody>
                  <a:tcPr/>
                </a:tc>
                <a:tc>
                  <a:txBody>
                    <a:bodyPr/>
                    <a:lstStyle/>
                    <a:p>
                      <a:endParaRPr lang="en-GB" sz="1200" dirty="0"/>
                    </a:p>
                  </a:txBody>
                  <a:tcPr/>
                </a:tc>
              </a:tr>
              <a:tr h="370840">
                <a:tc>
                  <a:txBody>
                    <a:bodyPr/>
                    <a:lstStyle/>
                    <a:p>
                      <a:pPr marL="174625" indent="-174625"/>
                      <a:r>
                        <a:rPr lang="en-GB" sz="1200" b="1" i="0" u="none" strike="noStrike" kern="1200" baseline="0" dirty="0" smtClean="0">
                          <a:solidFill>
                            <a:schemeClr val="dk1"/>
                          </a:solidFill>
                          <a:latin typeface="+mn-lt"/>
                          <a:ea typeface="+mn-ea"/>
                          <a:cs typeface="+mn-cs"/>
                        </a:rPr>
                        <a:t>4 </a:t>
                      </a:r>
                      <a:r>
                        <a:rPr lang="en-GB" sz="1200" b="0" i="0" u="none" strike="noStrike" kern="1200" baseline="0" dirty="0" smtClean="0">
                          <a:solidFill>
                            <a:schemeClr val="dk1"/>
                          </a:solidFill>
                          <a:latin typeface="+mn-lt"/>
                          <a:ea typeface="+mn-ea"/>
                          <a:cs typeface="+mn-cs"/>
                        </a:rPr>
                        <a:t>  Be able to create websites </a:t>
                      </a:r>
                      <a:endParaRPr lang="en-GB" sz="1200" dirty="0"/>
                    </a:p>
                  </a:txBody>
                  <a:tcPr/>
                </a:tc>
                <a:tc>
                  <a:txBody>
                    <a:bodyPr/>
                    <a:lstStyle/>
                    <a:p>
                      <a:pPr marL="174625" indent="-174625"/>
                      <a:r>
                        <a:rPr lang="en-GB" sz="1200" b="1" i="0" u="none" strike="noStrike" kern="1200" baseline="0" dirty="0" smtClean="0">
                          <a:solidFill>
                            <a:schemeClr val="dk1"/>
                          </a:solidFill>
                          <a:latin typeface="+mn-lt"/>
                          <a:ea typeface="+mn-ea"/>
                          <a:cs typeface="+mn-cs"/>
                        </a:rPr>
                        <a:t>P5</a:t>
                      </a:r>
                      <a:r>
                        <a:rPr lang="en-GB" sz="1200" b="0" i="0" u="none" strike="noStrike" kern="1200" baseline="0" dirty="0" smtClean="0">
                          <a:solidFill>
                            <a:schemeClr val="dk1"/>
                          </a:solidFill>
                          <a:latin typeface="+mn-lt"/>
                          <a:ea typeface="+mn-ea"/>
                          <a:cs typeface="+mn-cs"/>
                        </a:rPr>
                        <a:t> Create an interactive website to meet a client need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M3</a:t>
                      </a:r>
                      <a:r>
                        <a:rPr lang="en-GB" sz="1200" b="0" i="0" u="none" strike="noStrike" kern="1200" baseline="0" dirty="0" smtClean="0">
                          <a:solidFill>
                            <a:schemeClr val="dk1"/>
                          </a:solidFill>
                          <a:latin typeface="+mn-lt"/>
                          <a:ea typeface="+mn-ea"/>
                          <a:cs typeface="+mn-cs"/>
                        </a:rPr>
                        <a:t> Implement CSS in an interactive website to improve the site to meet a client’s needs </a:t>
                      </a:r>
                      <a:endParaRPr lang="en-GB" sz="1200" dirty="0"/>
                    </a:p>
                  </a:txBody>
                  <a:tcPr/>
                </a:tc>
                <a:tc>
                  <a:txBody>
                    <a:bodyPr/>
                    <a:lstStyle/>
                    <a:p>
                      <a:pPr marL="261938" indent="-261938"/>
                      <a:r>
                        <a:rPr lang="en-GB" sz="1200" b="1" i="0" u="none" strike="noStrike" kern="1200" baseline="0" dirty="0" smtClean="0">
                          <a:solidFill>
                            <a:schemeClr val="dk1"/>
                          </a:solidFill>
                          <a:latin typeface="+mn-lt"/>
                          <a:ea typeface="+mn-ea"/>
                          <a:cs typeface="+mn-cs"/>
                        </a:rPr>
                        <a:t>D2</a:t>
                      </a:r>
                      <a:r>
                        <a:rPr lang="en-GB" sz="1200" b="0" i="0" u="none" strike="noStrike" kern="1200" baseline="0" dirty="0" smtClean="0">
                          <a:solidFill>
                            <a:schemeClr val="dk1"/>
                          </a:solidFill>
                          <a:latin typeface="+mn-lt"/>
                          <a:ea typeface="+mn-ea"/>
                          <a:cs typeface="+mn-cs"/>
                        </a:rPr>
                        <a:t>  Carry out acceptance testing with client on an interactive website </a:t>
                      </a:r>
                      <a:endParaRPr lang="en-GB" sz="1200" dirty="0"/>
                    </a:p>
                  </a:txBody>
                  <a:tcPr/>
                </a:tc>
              </a:tr>
            </a:tbl>
          </a:graphicData>
        </a:graphic>
      </p:graphicFrame>
    </p:spTree>
    <p:extLst>
      <p:ext uri="{BB962C8B-B14F-4D97-AF65-F5344CB8AC3E}">
        <p14:creationId xmlns:p14="http://schemas.microsoft.com/office/powerpoint/2010/main" val="3630827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Components - Email</a:t>
            </a:r>
            <a:endParaRPr lang="en-GB" sz="3600" dirty="0"/>
          </a:p>
        </p:txBody>
      </p:sp>
      <p:sp>
        <p:nvSpPr>
          <p:cNvPr id="3" name="Content Placeholder 2"/>
          <p:cNvSpPr>
            <a:spLocks noGrp="1"/>
          </p:cNvSpPr>
          <p:nvPr>
            <p:ph idx="1"/>
          </p:nvPr>
        </p:nvSpPr>
        <p:spPr>
          <a:xfrm>
            <a:off x="251520" y="1268760"/>
            <a:ext cx="8640960" cy="5184576"/>
          </a:xfrm>
        </p:spPr>
        <p:txBody>
          <a:bodyPr>
            <a:normAutofit fontScale="85000" lnSpcReduction="20000"/>
          </a:bodyPr>
          <a:lstStyle/>
          <a:p>
            <a:r>
              <a:rPr lang="en-GB" dirty="0" smtClean="0"/>
              <a:t>There are two types of Email components used in private and business, Browser based such as Outlook express and Site based such as </a:t>
            </a:r>
            <a:r>
              <a:rPr lang="en-GB" dirty="0" err="1" smtClean="0"/>
              <a:t>GMail</a:t>
            </a:r>
            <a:r>
              <a:rPr lang="en-GB" dirty="0" smtClean="0"/>
              <a:t>, Hotmail, Yahoo Mail etc. Both of these types have their own purposes and often users will use several online and an offline mail program to access their accounts. With modern Smartphones, synchronising accounts is standard practice but users will still maintain a separation between accounts, usually for professional and personal reasons.</a:t>
            </a:r>
          </a:p>
          <a:p>
            <a:r>
              <a:rPr lang="en-GB" dirty="0" smtClean="0"/>
              <a:t>The difference between the two systems is minimal, once activated they provide the same systems of storage and access, mail, calendars, reminders, CC, BCC, folders structures, tracking RSS accounts, out of office reminders, collaborative calendar sharing, meeting invites and reminders.</a:t>
            </a:r>
          </a:p>
          <a:p>
            <a:r>
              <a:rPr lang="en-GB" dirty="0" smtClean="0"/>
              <a:t>The difference between offline and online is ease of access, online email programs save the emails as drafts to be re-accessed, offline email programs resend when reconnected. It is the ease of use that defines the multiple accounts, online can be accessed remotely, allows multiple accounts but is also less secure.</a:t>
            </a:r>
            <a:endParaRPr lang="en-GB" dirty="0"/>
          </a:p>
        </p:txBody>
      </p:sp>
    </p:spTree>
    <p:extLst>
      <p:ext uri="{BB962C8B-B14F-4D97-AF65-F5344CB8AC3E}">
        <p14:creationId xmlns:p14="http://schemas.microsoft.com/office/powerpoint/2010/main" val="3899830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864096"/>
          </a:xfrm>
        </p:spPr>
        <p:txBody>
          <a:bodyPr>
            <a:normAutofit/>
          </a:bodyPr>
          <a:lstStyle/>
          <a:p>
            <a:r>
              <a:rPr lang="en-GB" sz="4400" dirty="0" smtClean="0"/>
              <a:t>Program and Browser based email</a:t>
            </a:r>
            <a:endParaRPr lang="en-GB" sz="4400" dirty="0"/>
          </a:p>
        </p:txBody>
      </p:sp>
      <p:sp>
        <p:nvSpPr>
          <p:cNvPr id="3" name="Content Placeholder 2"/>
          <p:cNvSpPr>
            <a:spLocks noGrp="1"/>
          </p:cNvSpPr>
          <p:nvPr>
            <p:ph idx="1"/>
          </p:nvPr>
        </p:nvSpPr>
        <p:spPr>
          <a:xfrm>
            <a:off x="251520" y="1268760"/>
            <a:ext cx="8640960" cy="5328592"/>
          </a:xfrm>
        </p:spPr>
        <p:txBody>
          <a:bodyPr>
            <a:normAutofit fontScale="92500" lnSpcReduction="20000"/>
          </a:bodyPr>
          <a:lstStyle/>
          <a:p>
            <a:r>
              <a:rPr lang="en-GB" dirty="0" smtClean="0"/>
              <a:t>Microsoft Outlook and Outlook </a:t>
            </a:r>
            <a:r>
              <a:rPr lang="en-GB" dirty="0"/>
              <a:t>Express </a:t>
            </a:r>
            <a:r>
              <a:rPr lang="en-GB" dirty="0" smtClean="0"/>
              <a:t>are </a:t>
            </a:r>
            <a:r>
              <a:rPr lang="en-GB" dirty="0"/>
              <a:t>e-mail </a:t>
            </a:r>
            <a:r>
              <a:rPr lang="en-GB" dirty="0" smtClean="0"/>
              <a:t>programs that allow the user </a:t>
            </a:r>
            <a:r>
              <a:rPr lang="en-GB" dirty="0"/>
              <a:t>to send and receive </a:t>
            </a:r>
            <a:r>
              <a:rPr lang="en-GB" dirty="0" smtClean="0"/>
              <a:t>mail</a:t>
            </a:r>
            <a:r>
              <a:rPr lang="en-GB" dirty="0"/>
              <a:t>, manage and </a:t>
            </a:r>
            <a:r>
              <a:rPr lang="en-GB" dirty="0" smtClean="0"/>
              <a:t>sort messages</a:t>
            </a:r>
            <a:r>
              <a:rPr lang="en-GB" dirty="0"/>
              <a:t>, check </a:t>
            </a:r>
            <a:r>
              <a:rPr lang="en-GB" dirty="0" smtClean="0"/>
              <a:t>and remind the user of their feeds, </a:t>
            </a:r>
            <a:r>
              <a:rPr lang="en-GB" dirty="0"/>
              <a:t>attach files, and more. </a:t>
            </a:r>
            <a:r>
              <a:rPr lang="en-GB" dirty="0" smtClean="0"/>
              <a:t>The User </a:t>
            </a:r>
            <a:r>
              <a:rPr lang="en-GB" dirty="0"/>
              <a:t>can read </a:t>
            </a:r>
            <a:r>
              <a:rPr lang="en-GB" dirty="0" smtClean="0"/>
              <a:t>their </a:t>
            </a:r>
            <a:r>
              <a:rPr lang="en-GB" dirty="0"/>
              <a:t>messages while </a:t>
            </a:r>
            <a:r>
              <a:rPr lang="en-GB" dirty="0" smtClean="0"/>
              <a:t>still attached </a:t>
            </a:r>
            <a:r>
              <a:rPr lang="en-GB" dirty="0"/>
              <a:t>to the Internet, or </a:t>
            </a:r>
            <a:r>
              <a:rPr lang="en-GB" dirty="0" smtClean="0"/>
              <a:t>they </a:t>
            </a:r>
            <a:r>
              <a:rPr lang="en-GB" dirty="0"/>
              <a:t>can read and answer them offline if you use a telephone </a:t>
            </a:r>
            <a:r>
              <a:rPr lang="en-GB" dirty="0" smtClean="0"/>
              <a:t>line and ADSL </a:t>
            </a:r>
            <a:r>
              <a:rPr lang="en-GB" dirty="0"/>
              <a:t>to connect to the Internet. If </a:t>
            </a:r>
            <a:r>
              <a:rPr lang="en-GB" dirty="0" smtClean="0"/>
              <a:t>the User uses </a:t>
            </a:r>
            <a:r>
              <a:rPr lang="en-GB" dirty="0"/>
              <a:t>a permanent connection, such as a </a:t>
            </a:r>
            <a:r>
              <a:rPr lang="en-GB" dirty="0" smtClean="0"/>
              <a:t>cable modem</a:t>
            </a:r>
            <a:r>
              <a:rPr lang="en-GB" dirty="0"/>
              <a:t>, </a:t>
            </a:r>
            <a:r>
              <a:rPr lang="en-GB" dirty="0" smtClean="0"/>
              <a:t>their </a:t>
            </a:r>
            <a:r>
              <a:rPr lang="en-GB" dirty="0"/>
              <a:t>computer is always online. With a permanent connection, </a:t>
            </a:r>
            <a:r>
              <a:rPr lang="en-GB" dirty="0" smtClean="0"/>
              <a:t>they </a:t>
            </a:r>
            <a:r>
              <a:rPr lang="en-GB" dirty="0"/>
              <a:t>can choose to</a:t>
            </a:r>
          </a:p>
          <a:p>
            <a:pPr lvl="1"/>
            <a:r>
              <a:rPr lang="en-GB" dirty="0" smtClean="0"/>
              <a:t>Have </a:t>
            </a:r>
            <a:r>
              <a:rPr lang="en-GB" dirty="0"/>
              <a:t>Outlook Express check your mail every 10 minutes, or every 30 minutes, and so </a:t>
            </a:r>
            <a:r>
              <a:rPr lang="en-GB" dirty="0" smtClean="0"/>
              <a:t>on. </a:t>
            </a:r>
          </a:p>
          <a:p>
            <a:pPr lvl="1"/>
            <a:r>
              <a:rPr lang="en-GB" dirty="0" smtClean="0"/>
              <a:t>Create </a:t>
            </a:r>
            <a:r>
              <a:rPr lang="en-GB" dirty="0"/>
              <a:t>folders to organize your messages, and keep an address book that makes </a:t>
            </a:r>
            <a:r>
              <a:rPr lang="en-GB" dirty="0" smtClean="0"/>
              <a:t>addressing your </a:t>
            </a:r>
            <a:r>
              <a:rPr lang="en-GB" dirty="0"/>
              <a:t>messages quick and easy</a:t>
            </a:r>
            <a:r>
              <a:rPr lang="en-GB" dirty="0" smtClean="0"/>
              <a:t>.</a:t>
            </a:r>
          </a:p>
          <a:p>
            <a:pPr marL="1588" lvl="1" indent="0">
              <a:buNone/>
            </a:pPr>
            <a:r>
              <a:rPr lang="en-GB" b="1" dirty="0"/>
              <a:t>P1.2 - Task </a:t>
            </a:r>
            <a:r>
              <a:rPr lang="en-GB" b="1" dirty="0" smtClean="0"/>
              <a:t>11 </a:t>
            </a:r>
            <a:r>
              <a:rPr lang="en-GB" b="1" dirty="0"/>
              <a:t>– </a:t>
            </a:r>
            <a:r>
              <a:rPr lang="en-GB" dirty="0"/>
              <a:t>Define </a:t>
            </a:r>
            <a:r>
              <a:rPr lang="en-GB" dirty="0" smtClean="0"/>
              <a:t>the purpose and function of Browser based email programs and define the advantages and drawbacks against internal mailing systems.</a:t>
            </a:r>
            <a:endParaRPr lang="en-GB" dirty="0"/>
          </a:p>
        </p:txBody>
      </p:sp>
    </p:spTree>
    <p:extLst>
      <p:ext uri="{BB962C8B-B14F-4D97-AF65-F5344CB8AC3E}">
        <p14:creationId xmlns:p14="http://schemas.microsoft.com/office/powerpoint/2010/main" val="1301837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72608"/>
          </a:xfrm>
        </p:spPr>
        <p:txBody>
          <a:bodyPr>
            <a:noAutofit/>
          </a:bodyPr>
          <a:lstStyle/>
          <a:p>
            <a:pPr marL="1588" lvl="1" indent="0">
              <a:buNone/>
            </a:pPr>
            <a:r>
              <a:rPr lang="en-GB" sz="1600" b="1" dirty="0"/>
              <a:t>P1.1 – Task 1 – </a:t>
            </a:r>
            <a:r>
              <a:rPr lang="en-GB" sz="1600" dirty="0"/>
              <a:t>Describe, with evidence, the purpose and function of ISP’s for a specific client. </a:t>
            </a:r>
            <a:endParaRPr lang="en-GB" sz="1600" dirty="0" smtClean="0"/>
          </a:p>
          <a:p>
            <a:pPr marL="1588" lvl="1" indent="0">
              <a:buNone/>
            </a:pPr>
            <a:r>
              <a:rPr lang="en-GB" sz="1600" b="1" dirty="0"/>
              <a:t>P1.1 – Task 2 - </a:t>
            </a:r>
            <a:r>
              <a:rPr lang="en-GB" sz="1600" dirty="0"/>
              <a:t>Describe, with evidence, the purpose and functions of Web Hosting for a specific client</a:t>
            </a:r>
            <a:r>
              <a:rPr lang="en-GB" sz="1600" dirty="0" smtClean="0"/>
              <a:t>.</a:t>
            </a:r>
          </a:p>
          <a:p>
            <a:pPr marL="1588" lvl="1" indent="0">
              <a:buNone/>
            </a:pPr>
            <a:r>
              <a:rPr lang="en-GB" sz="1600" b="1" dirty="0"/>
              <a:t>P1.1 – Task 3 - </a:t>
            </a:r>
            <a:r>
              <a:rPr lang="en-GB" sz="1600" dirty="0"/>
              <a:t>Describe, with evidence, what DNS and URL are and what it does in terms of securing business, naming and address management.</a:t>
            </a:r>
          </a:p>
          <a:p>
            <a:pPr marL="1588" lvl="1" indent="0">
              <a:buNone/>
            </a:pPr>
            <a:r>
              <a:rPr lang="en-GB" sz="1600" b="1" dirty="0"/>
              <a:t>P1.1 – Task 4 - </a:t>
            </a:r>
            <a:r>
              <a:rPr lang="en-GB" sz="1600" dirty="0"/>
              <a:t>Describe, with evidence, the different levels of Design Creation software available and the advantages and disadvantages of online vs. offline creation.</a:t>
            </a:r>
          </a:p>
          <a:p>
            <a:pPr marL="1588" lvl="1" indent="0">
              <a:buNone/>
            </a:pPr>
            <a:r>
              <a:rPr lang="en-GB" sz="1600" b="1" dirty="0"/>
              <a:t>P1.2 – Task 5 - </a:t>
            </a:r>
            <a:r>
              <a:rPr lang="en-GB" sz="1600" dirty="0"/>
              <a:t>Describe, what web servers do and how they work and outline the benefits and disadvantages of IIS and Apache.</a:t>
            </a:r>
          </a:p>
          <a:p>
            <a:pPr marL="1588" lvl="1" indent="0">
              <a:buNone/>
            </a:pPr>
            <a:r>
              <a:rPr lang="en-GB" sz="1600" b="1" dirty="0"/>
              <a:t>P1.2 – Task 6 - </a:t>
            </a:r>
            <a:r>
              <a:rPr lang="en-GB" sz="1600" dirty="0"/>
              <a:t>Describe, what email servers do and how they work and outline the benefits and disadvantages of internal vs. external server provision</a:t>
            </a:r>
            <a:r>
              <a:rPr lang="en-GB" sz="1600" dirty="0" smtClean="0"/>
              <a:t>.</a:t>
            </a:r>
          </a:p>
          <a:p>
            <a:pPr marL="1588" lvl="1" indent="0">
              <a:buNone/>
            </a:pPr>
            <a:r>
              <a:rPr lang="en-GB" sz="1600" b="1" dirty="0"/>
              <a:t>P1.2 – Task 7 - </a:t>
            </a:r>
            <a:r>
              <a:rPr lang="en-GB" sz="1600" dirty="0"/>
              <a:t>Describe, what proxy servers do and how they work and outline the benefits in terms of security to a company.</a:t>
            </a:r>
          </a:p>
          <a:p>
            <a:pPr marL="1588" lvl="1" indent="0">
              <a:buNone/>
            </a:pPr>
            <a:r>
              <a:rPr lang="en-GB" sz="1600" b="1" dirty="0"/>
              <a:t>P1.2 – Task 8 - </a:t>
            </a:r>
            <a:r>
              <a:rPr lang="en-GB" sz="1600" dirty="0"/>
              <a:t>Describe, what a router does and how they work and outline the benefits </a:t>
            </a:r>
            <a:r>
              <a:rPr lang="en-GB" sz="1600" dirty="0" smtClean="0"/>
              <a:t>in </a:t>
            </a:r>
            <a:r>
              <a:rPr lang="en-GB" sz="1600" dirty="0"/>
              <a:t>terms of network traffic flow to a company.</a:t>
            </a:r>
          </a:p>
          <a:p>
            <a:pPr marL="1588" lvl="1" indent="0">
              <a:buNone/>
            </a:pPr>
            <a:r>
              <a:rPr lang="en-GB" sz="1600" b="1" dirty="0"/>
              <a:t>P1.2 – Task 9 - </a:t>
            </a:r>
            <a:r>
              <a:rPr lang="en-GB" sz="1600" dirty="0"/>
              <a:t>Describe what a web browser does and how they work and outline the range of different choices are available for a company</a:t>
            </a:r>
            <a:r>
              <a:rPr lang="en-GB" sz="1600" dirty="0" smtClean="0"/>
              <a:t>.</a:t>
            </a:r>
          </a:p>
          <a:p>
            <a:pPr marL="1588" lvl="1" indent="0">
              <a:buNone/>
            </a:pPr>
            <a:r>
              <a:rPr lang="en-GB" sz="1400" b="1" dirty="0"/>
              <a:t>P1.2 - Task 10 – </a:t>
            </a:r>
            <a:r>
              <a:rPr lang="en-GB" sz="1400" dirty="0"/>
              <a:t>Define TCP/IP and in terms of web components define the benefits of TCP/IP in constructing and Intranet and Internet presence.</a:t>
            </a:r>
          </a:p>
          <a:p>
            <a:pPr marL="1588" lvl="1" indent="0">
              <a:buNone/>
            </a:pPr>
            <a:r>
              <a:rPr lang="en-GB" sz="1400" b="1" dirty="0"/>
              <a:t>P1.2 - Task 11 – </a:t>
            </a:r>
            <a:r>
              <a:rPr lang="en-GB" sz="1400" dirty="0"/>
              <a:t>Define the purpose and function of Browser based email programs and define the advantages and drawbacks against internal mailing systems</a:t>
            </a:r>
            <a:r>
              <a:rPr lang="en-GB" sz="1400" dirty="0" smtClean="0"/>
              <a:t>.</a:t>
            </a:r>
            <a:endParaRPr lang="en-GB" sz="1400" dirty="0"/>
          </a:p>
        </p:txBody>
      </p:sp>
      <p:sp>
        <p:nvSpPr>
          <p:cNvPr id="3" name="Title 2"/>
          <p:cNvSpPr>
            <a:spLocks noGrp="1"/>
          </p:cNvSpPr>
          <p:nvPr>
            <p:ph type="title"/>
          </p:nvPr>
        </p:nvSpPr>
        <p:spPr>
          <a:xfrm>
            <a:off x="179512" y="44624"/>
            <a:ext cx="8640960" cy="850106"/>
          </a:xfrm>
        </p:spPr>
        <p:txBody>
          <a:bodyPr/>
          <a:lstStyle/>
          <a:p>
            <a:r>
              <a:rPr lang="en-GB" dirty="0" smtClean="0"/>
              <a:t>Task List</a:t>
            </a:r>
            <a:endParaRPr lang="en-GB" dirty="0"/>
          </a:p>
        </p:txBody>
      </p:sp>
    </p:spTree>
    <p:extLst>
      <p:ext uri="{BB962C8B-B14F-4D97-AF65-F5344CB8AC3E}">
        <p14:creationId xmlns:p14="http://schemas.microsoft.com/office/powerpoint/2010/main" val="4184209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792088"/>
          </a:xfrm>
        </p:spPr>
        <p:txBody>
          <a:bodyPr>
            <a:noAutofit/>
          </a:bodyPr>
          <a:lstStyle/>
          <a:p>
            <a:r>
              <a:rPr lang="en-GB" sz="3200" b="1" dirty="0"/>
              <a:t>Understand web architecture and components </a:t>
            </a:r>
            <a:endParaRPr lang="en-GB" sz="3200" dirty="0"/>
          </a:p>
        </p:txBody>
      </p:sp>
      <p:sp>
        <p:nvSpPr>
          <p:cNvPr id="3" name="Content Placeholder 2"/>
          <p:cNvSpPr>
            <a:spLocks noGrp="1"/>
          </p:cNvSpPr>
          <p:nvPr>
            <p:ph idx="1"/>
          </p:nvPr>
        </p:nvSpPr>
        <p:spPr/>
        <p:txBody>
          <a:bodyPr>
            <a:normAutofit lnSpcReduction="10000"/>
          </a:bodyPr>
          <a:lstStyle/>
          <a:p>
            <a:r>
              <a:rPr lang="en-GB" dirty="0" smtClean="0"/>
              <a:t>Learners </a:t>
            </a:r>
            <a:r>
              <a:rPr lang="en-GB" dirty="0"/>
              <a:t>should gain an understanding of what each of the architecture, components and protocols are as identified in the teaching content. This can be facilitated by group discussion, exercises, presentations, or group research tasks</a:t>
            </a:r>
            <a:r>
              <a:rPr lang="en-GB" dirty="0" smtClean="0"/>
              <a:t>.</a:t>
            </a:r>
          </a:p>
          <a:p>
            <a:r>
              <a:rPr lang="en-GB" dirty="0" smtClean="0"/>
              <a:t>Assessment </a:t>
            </a:r>
            <a:r>
              <a:rPr lang="en-GB" dirty="0"/>
              <a:t>criterion P1 could be evidenced by the use of a report or presentation, delivered to a group and evidenced through the presentation, and supported by a tutor observation sheet, or recorded evidence. Each of the listed topics in the web architecture, components and protocols section of the teaching content should be covered, by an explanation of what it is and what it does.</a:t>
            </a:r>
          </a:p>
        </p:txBody>
      </p:sp>
    </p:spTree>
    <p:extLst>
      <p:ext uri="{BB962C8B-B14F-4D97-AF65-F5344CB8AC3E}">
        <p14:creationId xmlns:p14="http://schemas.microsoft.com/office/powerpoint/2010/main" val="4123815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Architecture</a:t>
            </a:r>
            <a:endParaRPr lang="en-GB" sz="3600" dirty="0"/>
          </a:p>
        </p:txBody>
      </p:sp>
      <p:sp>
        <p:nvSpPr>
          <p:cNvPr id="3" name="Content Placeholder 2"/>
          <p:cNvSpPr>
            <a:spLocks noGrp="1"/>
          </p:cNvSpPr>
          <p:nvPr>
            <p:ph idx="1"/>
          </p:nvPr>
        </p:nvSpPr>
        <p:spPr>
          <a:xfrm>
            <a:off x="251520" y="1268760"/>
            <a:ext cx="8640960" cy="5184576"/>
          </a:xfrm>
        </p:spPr>
        <p:txBody>
          <a:bodyPr>
            <a:normAutofit fontScale="70000" lnSpcReduction="20000"/>
          </a:bodyPr>
          <a:lstStyle/>
          <a:p>
            <a:pPr marL="0" indent="0">
              <a:buNone/>
            </a:pPr>
            <a:r>
              <a:rPr lang="en-GB" b="1" dirty="0" smtClean="0"/>
              <a:t>Internet </a:t>
            </a:r>
            <a:r>
              <a:rPr lang="en-GB" b="1" dirty="0"/>
              <a:t>service providers (e.g. Virgin Media, BT, Sky) </a:t>
            </a:r>
            <a:endParaRPr lang="en-GB" b="1" dirty="0" smtClean="0"/>
          </a:p>
          <a:p>
            <a:r>
              <a:rPr lang="en-GB" dirty="0" smtClean="0"/>
              <a:t>Internet service providers are there for a reason, companies and individuals need to either connect through a provider or use their own T-Line like a T1. ISP’s provide a service that most individuals are not aware of, from minor hosting to providing a static IP address. The range of ISP’s is broad, each sells a connection package with phone options and each can be measured in terms of speed of connection, bandwidth and for most, a small degree of site or file hosting.</a:t>
            </a:r>
          </a:p>
          <a:p>
            <a:pPr lvl="1"/>
            <a:r>
              <a:rPr lang="en-GB" dirty="0" smtClean="0"/>
              <a:t>Speed of connection – this is how fast an individual file can go from the website to your screen, measures in Megabit speed which is 1/8 of a Megabyte per second. The faster the speed the faster a page opens.</a:t>
            </a:r>
          </a:p>
          <a:p>
            <a:pPr lvl="1"/>
            <a:r>
              <a:rPr lang="en-GB" dirty="0" smtClean="0"/>
              <a:t>Bandwidth – this is how large a file can be downloaded at one time and can be compared to road width, smaller the bandwidth, the more buffering a file has to do to load.</a:t>
            </a:r>
          </a:p>
          <a:p>
            <a:pPr lvl="1"/>
            <a:r>
              <a:rPr lang="en-GB" dirty="0" smtClean="0"/>
              <a:t>Static IP – Used by business to limit down activity such as blocking, easier to block and restrict a static address than a dynamic address, whereas dynamic addresses are more difficult to hack or be subject to DDOS attacks.</a:t>
            </a:r>
          </a:p>
          <a:p>
            <a:pPr lvl="1"/>
            <a:r>
              <a:rPr lang="en-GB" dirty="0" smtClean="0"/>
              <a:t>Hosting – a lot of small companies host on their ISP and bounce to a registered domain name from. This is good for small businesses as the storage space for small sites is already there. Bouncing the web address is not seen by the customers and it is a secondary site that makes it more difficult to hack.</a:t>
            </a:r>
          </a:p>
          <a:p>
            <a:pPr marL="393192" lvl="1" indent="0">
              <a:buNone/>
            </a:pPr>
            <a:r>
              <a:rPr lang="en-GB" b="1" dirty="0" smtClean="0"/>
              <a:t>P1.1 – Task 1 – </a:t>
            </a:r>
            <a:r>
              <a:rPr lang="en-GB" dirty="0" smtClean="0"/>
              <a:t>Describe, with evidence, the purpose and function of ISP’s for a specific client. </a:t>
            </a:r>
            <a:endParaRPr lang="en-GB" dirty="0"/>
          </a:p>
        </p:txBody>
      </p:sp>
    </p:spTree>
    <p:extLst>
      <p:ext uri="{BB962C8B-B14F-4D97-AF65-F5344CB8AC3E}">
        <p14:creationId xmlns:p14="http://schemas.microsoft.com/office/powerpoint/2010/main" val="278384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Architecture</a:t>
            </a:r>
            <a:endParaRPr lang="en-GB" sz="3600"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Web </a:t>
            </a:r>
            <a:r>
              <a:rPr lang="en-GB" dirty="0"/>
              <a:t>hosting services (e.g. free hosts; Google Sites, Free-space; paid hosts; </a:t>
            </a:r>
            <a:r>
              <a:rPr lang="en-GB" dirty="0" err="1"/>
              <a:t>JimdoPro</a:t>
            </a:r>
            <a:r>
              <a:rPr lang="en-GB" dirty="0"/>
              <a:t>, </a:t>
            </a:r>
            <a:r>
              <a:rPr lang="en-GB" dirty="0" err="1"/>
              <a:t>Fasthosts</a:t>
            </a:r>
            <a:r>
              <a:rPr lang="en-GB" dirty="0"/>
              <a:t>) </a:t>
            </a:r>
            <a:endParaRPr lang="en-GB" dirty="0" smtClean="0"/>
          </a:p>
          <a:p>
            <a:r>
              <a:rPr lang="en-GB" dirty="0" smtClean="0"/>
              <a:t>Web hosting differs from ISP’s because they provide a place to store, locate, display and manage website functions. Where ISP’s can bounce, hosts store. The difference is the range of hosts is the service they provide for that fee. These services include:</a:t>
            </a:r>
          </a:p>
          <a:p>
            <a:pPr lvl="1"/>
            <a:r>
              <a:rPr lang="en-GB" dirty="0" smtClean="0"/>
              <a:t>Database management through SQL</a:t>
            </a:r>
          </a:p>
          <a:p>
            <a:pPr lvl="1"/>
            <a:r>
              <a:rPr lang="en-GB" dirty="0" smtClean="0"/>
              <a:t>Auto redirecting of IP addressing</a:t>
            </a:r>
          </a:p>
          <a:p>
            <a:pPr lvl="1"/>
            <a:r>
              <a:rPr lang="en-GB" dirty="0" smtClean="0"/>
              <a:t>Email exchanging</a:t>
            </a:r>
          </a:p>
          <a:p>
            <a:pPr lvl="1"/>
            <a:r>
              <a:rPr lang="en-GB" dirty="0" smtClean="0"/>
              <a:t>Virtual Private networking</a:t>
            </a:r>
          </a:p>
          <a:p>
            <a:pPr lvl="1"/>
            <a:r>
              <a:rPr lang="en-GB" dirty="0" smtClean="0"/>
              <a:t>Dedicated server activity</a:t>
            </a:r>
          </a:p>
          <a:p>
            <a:pPr marL="1588" lvl="1" indent="0">
              <a:buNone/>
            </a:pPr>
            <a:r>
              <a:rPr lang="en-GB" sz="2600" dirty="0" smtClean="0"/>
              <a:t>The difference between pricing strategies depends on the level of service the user requires, free hosts like Google share the space but not the activity, Bit and </a:t>
            </a:r>
            <a:r>
              <a:rPr lang="en-GB" sz="2600" dirty="0" err="1" smtClean="0"/>
              <a:t>tinyurl</a:t>
            </a:r>
            <a:r>
              <a:rPr lang="en-GB" sz="2600" dirty="0" smtClean="0"/>
              <a:t> provide space and a small degree of activity management whereas </a:t>
            </a:r>
            <a:r>
              <a:rPr lang="en-GB" sz="2600" dirty="0" err="1" smtClean="0"/>
              <a:t>fasthosts</a:t>
            </a:r>
            <a:r>
              <a:rPr lang="en-GB" sz="2600" dirty="0"/>
              <a:t> </a:t>
            </a:r>
            <a:r>
              <a:rPr lang="en-GB" sz="2600" dirty="0" smtClean="0"/>
              <a:t>and others provide more management facilities such as forums, secure logins and database management, shopping basket protection, blog and wiki activity etc. None of these provide filtering, that is something that the user still has to manage like forum maintenance and management. Ultimately the provision of hosting is the difference between a look-at-me site and an managed shopping experience.</a:t>
            </a:r>
            <a:endParaRPr lang="en-GB" dirty="0"/>
          </a:p>
          <a:p>
            <a:pPr marL="1588" lvl="1" indent="0">
              <a:buNone/>
            </a:pPr>
            <a:r>
              <a:rPr lang="en-GB" sz="2600" b="1" dirty="0" smtClean="0"/>
              <a:t>P1.1 – Task 2 - </a:t>
            </a:r>
            <a:r>
              <a:rPr lang="en-GB" sz="2600" dirty="0"/>
              <a:t>Describe, with evidence, the purpose and </a:t>
            </a:r>
            <a:r>
              <a:rPr lang="en-GB" sz="2600" dirty="0" smtClean="0"/>
              <a:t>functions </a:t>
            </a:r>
            <a:r>
              <a:rPr lang="en-GB" sz="2600" dirty="0"/>
              <a:t>of </a:t>
            </a:r>
            <a:r>
              <a:rPr lang="en-GB" sz="2600" dirty="0" smtClean="0"/>
              <a:t>Web Hosting </a:t>
            </a:r>
            <a:r>
              <a:rPr lang="en-GB" sz="2600" dirty="0"/>
              <a:t>for a specific client</a:t>
            </a:r>
            <a:r>
              <a:rPr lang="en-GB" sz="2600" dirty="0" smtClean="0"/>
              <a:t>.</a:t>
            </a:r>
            <a:endParaRPr lang="en-GB" sz="2600" dirty="0"/>
          </a:p>
          <a:p>
            <a:pPr marL="1588" lvl="1" indent="0">
              <a:buNone/>
            </a:pPr>
            <a:endParaRPr lang="en-GB" sz="2600" dirty="0" smtClean="0"/>
          </a:p>
        </p:txBody>
      </p:sp>
    </p:spTree>
    <p:extLst>
      <p:ext uri="{BB962C8B-B14F-4D97-AF65-F5344CB8AC3E}">
        <p14:creationId xmlns:p14="http://schemas.microsoft.com/office/powerpoint/2010/main" val="2081756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23528" y="332656"/>
            <a:ext cx="8640960" cy="792088"/>
          </a:xfrm>
        </p:spPr>
        <p:txBody>
          <a:bodyPr>
            <a:normAutofit fontScale="90000"/>
          </a:bodyPr>
          <a:lstStyle/>
          <a:p>
            <a:r>
              <a:rPr lang="en-GB" sz="4000" b="1" dirty="0"/>
              <a:t>LO1 Understand web architecture and components – Architecture - Domains</a:t>
            </a:r>
            <a:endParaRPr lang="en-GB" sz="4000" dirty="0">
              <a:latin typeface="Arial Narrow" pitchFamily="34" charset="0"/>
              <a:cs typeface="Times New Roman" pitchFamily="18" charset="0"/>
            </a:endParaRPr>
          </a:p>
        </p:txBody>
      </p:sp>
      <p:sp>
        <p:nvSpPr>
          <p:cNvPr id="21507" name="Rectangle 3"/>
          <p:cNvSpPr>
            <a:spLocks noGrp="1" noChangeArrowheads="1"/>
          </p:cNvSpPr>
          <p:nvPr>
            <p:ph type="body" idx="1"/>
          </p:nvPr>
        </p:nvSpPr>
        <p:spPr>
          <a:xfrm>
            <a:off x="251519" y="1196751"/>
            <a:ext cx="8641655" cy="4954811"/>
          </a:xfrm>
        </p:spPr>
        <p:txBody>
          <a:bodyPr>
            <a:normAutofit lnSpcReduction="10000"/>
          </a:bodyPr>
          <a:lstStyle/>
          <a:p>
            <a:pPr lvl="1"/>
            <a:r>
              <a:rPr lang="en-GB" sz="2400" b="1" dirty="0">
                <a:latin typeface="Arial Narrow" pitchFamily="34" charset="0"/>
                <a:cs typeface="Times New Roman" pitchFamily="18" charset="0"/>
              </a:rPr>
              <a:t>Part 1 - Transfer Protocol</a:t>
            </a:r>
          </a:p>
          <a:p>
            <a:pPr lvl="2"/>
            <a:r>
              <a:rPr lang="en-GB" sz="2000" dirty="0">
                <a:latin typeface="Arial Narrow" pitchFamily="34" charset="0"/>
                <a:cs typeface="Times New Roman" pitchFamily="18" charset="0"/>
              </a:rPr>
              <a:t>http:// – Hypertext Transfer Protocol</a:t>
            </a:r>
          </a:p>
          <a:p>
            <a:pPr lvl="2"/>
            <a:r>
              <a:rPr lang="en-GB" sz="2000" dirty="0">
                <a:latin typeface="Arial Narrow" pitchFamily="34" charset="0"/>
                <a:cs typeface="Times New Roman" pitchFamily="18" charset="0"/>
              </a:rPr>
              <a:t>https:// – Hypertext Transfer Protocol, Secure</a:t>
            </a:r>
          </a:p>
          <a:p>
            <a:pPr lvl="2"/>
            <a:r>
              <a:rPr lang="en-GB" sz="2000" dirty="0">
                <a:latin typeface="Arial Narrow" pitchFamily="34" charset="0"/>
                <a:cs typeface="Times New Roman" pitchFamily="18" charset="0"/>
              </a:rPr>
              <a:t>ftp:// - File Transfer Protocol</a:t>
            </a:r>
            <a:r>
              <a:rPr lang="en-GB" sz="2000" b="1" dirty="0">
                <a:latin typeface="Arial Narrow" pitchFamily="34" charset="0"/>
                <a:cs typeface="Times New Roman" pitchFamily="18" charset="0"/>
              </a:rPr>
              <a:t> </a:t>
            </a:r>
            <a:r>
              <a:rPr lang="en-GB" sz="2000" dirty="0">
                <a:latin typeface="Arial Narrow" pitchFamily="34" charset="0"/>
                <a:cs typeface="Times New Roman" pitchFamily="18" charset="0"/>
              </a:rPr>
              <a:t>for FTP site. Allows upload/download of files.</a:t>
            </a:r>
          </a:p>
          <a:p>
            <a:pPr lvl="1"/>
            <a:r>
              <a:rPr lang="en-GB" sz="2400" b="1" dirty="0">
                <a:latin typeface="Arial Narrow" pitchFamily="34" charset="0"/>
                <a:cs typeface="Times New Roman" pitchFamily="18" charset="0"/>
              </a:rPr>
              <a:t>Part 2 – www (which part of internet is being addressed)</a:t>
            </a:r>
          </a:p>
          <a:p>
            <a:pPr lvl="1"/>
            <a:r>
              <a:rPr lang="en-GB" sz="2400" b="1" dirty="0">
                <a:latin typeface="Arial Narrow" pitchFamily="34" charset="0"/>
                <a:cs typeface="Times New Roman" pitchFamily="18" charset="0"/>
              </a:rPr>
              <a:t>Part 3 – domain name – name of organisation that controls the site that the page is stored on</a:t>
            </a:r>
          </a:p>
          <a:p>
            <a:pPr lvl="1"/>
            <a:r>
              <a:rPr lang="en-GB" sz="2400" b="1" dirty="0">
                <a:latin typeface="Arial Narrow" pitchFamily="34" charset="0"/>
                <a:cs typeface="Times New Roman" pitchFamily="18" charset="0"/>
              </a:rPr>
              <a:t>Part 4 – indicates the type of organisation (.co/.</a:t>
            </a:r>
            <a:r>
              <a:rPr lang="en-GB" sz="2400" b="1" dirty="0" err="1">
                <a:latin typeface="Arial Narrow" pitchFamily="34" charset="0"/>
                <a:cs typeface="Times New Roman" pitchFamily="18" charset="0"/>
              </a:rPr>
              <a:t>sch</a:t>
            </a:r>
            <a:r>
              <a:rPr lang="en-GB" sz="2400" b="1" dirty="0">
                <a:latin typeface="Arial Narrow" pitchFamily="34" charset="0"/>
                <a:cs typeface="Times New Roman" pitchFamily="18" charset="0"/>
              </a:rPr>
              <a:t>/.</a:t>
            </a:r>
            <a:r>
              <a:rPr lang="en-GB" sz="2400" b="1" dirty="0" err="1">
                <a:latin typeface="Arial Narrow" pitchFamily="34" charset="0"/>
                <a:cs typeface="Times New Roman" pitchFamily="18" charset="0"/>
              </a:rPr>
              <a:t>gov</a:t>
            </a:r>
            <a:r>
              <a:rPr lang="en-GB" sz="2400" b="1" dirty="0">
                <a:latin typeface="Arial Narrow" pitchFamily="34" charset="0"/>
                <a:cs typeface="Times New Roman" pitchFamily="18" charset="0"/>
              </a:rPr>
              <a:t>/.</a:t>
            </a:r>
            <a:r>
              <a:rPr lang="en-GB" sz="2400" b="1" dirty="0" err="1">
                <a:latin typeface="Arial Narrow" pitchFamily="34" charset="0"/>
                <a:cs typeface="Times New Roman" pitchFamily="18" charset="0"/>
              </a:rPr>
              <a:t>edu</a:t>
            </a:r>
            <a:r>
              <a:rPr lang="en-GB" sz="2400" b="1" dirty="0">
                <a:latin typeface="Arial Narrow" pitchFamily="34" charset="0"/>
                <a:cs typeface="Times New Roman" pitchFamily="18" charset="0"/>
              </a:rPr>
              <a:t>/.org </a:t>
            </a:r>
            <a:r>
              <a:rPr lang="en-GB" sz="2400" b="1" dirty="0" err="1">
                <a:latin typeface="Arial Narrow" pitchFamily="34" charset="0"/>
                <a:cs typeface="Times New Roman" pitchFamily="18" charset="0"/>
              </a:rPr>
              <a:t>etc</a:t>
            </a:r>
            <a:r>
              <a:rPr lang="en-GB" sz="2400" b="1" dirty="0">
                <a:latin typeface="Arial Narrow" pitchFamily="34" charset="0"/>
                <a:cs typeface="Times New Roman" pitchFamily="18" charset="0"/>
              </a:rPr>
              <a:t>)</a:t>
            </a:r>
          </a:p>
          <a:p>
            <a:pPr lvl="1"/>
            <a:r>
              <a:rPr lang="en-GB" sz="2400" b="1" dirty="0">
                <a:latin typeface="Arial Narrow" pitchFamily="34" charset="0"/>
                <a:cs typeface="Times New Roman" pitchFamily="18" charset="0"/>
              </a:rPr>
              <a:t>Part 5 – the country in which the site is located</a:t>
            </a:r>
          </a:p>
          <a:p>
            <a:pPr lvl="1"/>
            <a:r>
              <a:rPr lang="en-GB" sz="2400" b="1" dirty="0">
                <a:latin typeface="Arial Narrow" pitchFamily="34" charset="0"/>
                <a:cs typeface="Times New Roman" pitchFamily="18" charset="0"/>
              </a:rPr>
              <a:t>Part 6 – sub domain or webpage currently viewing</a:t>
            </a:r>
          </a:p>
          <a:p>
            <a:pPr lvl="1"/>
            <a:endParaRPr lang="en-GB" sz="1400" b="1" dirty="0">
              <a:latin typeface="Arial Narrow" pitchFamily="34" charset="0"/>
              <a:cs typeface="Times New Roman" pitchFamily="18" charset="0"/>
            </a:endParaRPr>
          </a:p>
          <a:p>
            <a:pPr lvl="1"/>
            <a:r>
              <a:rPr lang="en-GB" sz="2400" b="1" dirty="0"/>
              <a:t>http://www.purelygadgets.co.uk/aboutus.php</a:t>
            </a:r>
          </a:p>
        </p:txBody>
      </p:sp>
      <p:sp>
        <p:nvSpPr>
          <p:cNvPr id="21508" name="AutoShape 4"/>
          <p:cNvSpPr>
            <a:spLocks/>
          </p:cNvSpPr>
          <p:nvPr/>
        </p:nvSpPr>
        <p:spPr bwMode="auto">
          <a:xfrm rot="5400000" flipH="1" flipV="1">
            <a:off x="1367632" y="5791994"/>
            <a:ext cx="215900" cy="719137"/>
          </a:xfrm>
          <a:prstGeom prst="leftBrace">
            <a:avLst>
              <a:gd name="adj1" fmla="val 27757"/>
              <a:gd name="adj2" fmla="val 50000"/>
            </a:avLst>
          </a:prstGeom>
          <a:noFill/>
          <a:ln w="9525">
            <a:solidFill>
              <a:schemeClr val="tx1"/>
            </a:solidFill>
            <a:round/>
            <a:headEnd/>
            <a:tailEnd/>
          </a:ln>
          <a:effectLst/>
        </p:spPr>
        <p:txBody>
          <a:bodyPr vert="eaVert" wrap="none" anchor="ctr"/>
          <a:lstStyle/>
          <a:p>
            <a:pPr algn="ctr"/>
            <a:endParaRPr lang="en-US"/>
          </a:p>
        </p:txBody>
      </p:sp>
      <p:sp>
        <p:nvSpPr>
          <p:cNvPr id="21509" name="AutoShape 5"/>
          <p:cNvSpPr>
            <a:spLocks/>
          </p:cNvSpPr>
          <p:nvPr/>
        </p:nvSpPr>
        <p:spPr bwMode="auto">
          <a:xfrm rot="5400000" flipH="1" flipV="1">
            <a:off x="2159794" y="5791994"/>
            <a:ext cx="215900" cy="719138"/>
          </a:xfrm>
          <a:prstGeom prst="leftBrace">
            <a:avLst>
              <a:gd name="adj1" fmla="val 27757"/>
              <a:gd name="adj2" fmla="val 50000"/>
            </a:avLst>
          </a:prstGeom>
          <a:noFill/>
          <a:ln w="9525">
            <a:solidFill>
              <a:schemeClr val="tx1"/>
            </a:solidFill>
            <a:round/>
            <a:headEnd/>
            <a:tailEnd/>
          </a:ln>
          <a:effectLst/>
        </p:spPr>
        <p:txBody>
          <a:bodyPr wrap="none" anchor="ctr"/>
          <a:lstStyle/>
          <a:p>
            <a:endParaRPr lang="en-GB"/>
          </a:p>
        </p:txBody>
      </p:sp>
      <p:sp>
        <p:nvSpPr>
          <p:cNvPr id="21510" name="AutoShape 6"/>
          <p:cNvSpPr>
            <a:spLocks/>
          </p:cNvSpPr>
          <p:nvPr/>
        </p:nvSpPr>
        <p:spPr bwMode="auto">
          <a:xfrm rot="5400000" flipH="1" flipV="1">
            <a:off x="3636169" y="5107782"/>
            <a:ext cx="215900" cy="2087562"/>
          </a:xfrm>
          <a:prstGeom prst="leftBrace">
            <a:avLst>
              <a:gd name="adj1" fmla="val 80576"/>
              <a:gd name="adj2" fmla="val 50000"/>
            </a:avLst>
          </a:prstGeom>
          <a:noFill/>
          <a:ln w="9525">
            <a:solidFill>
              <a:schemeClr val="tx1"/>
            </a:solidFill>
            <a:round/>
            <a:headEnd/>
            <a:tailEnd/>
          </a:ln>
          <a:effectLst/>
        </p:spPr>
        <p:txBody>
          <a:bodyPr wrap="none" anchor="ctr"/>
          <a:lstStyle/>
          <a:p>
            <a:endParaRPr lang="en-GB"/>
          </a:p>
        </p:txBody>
      </p:sp>
      <p:sp>
        <p:nvSpPr>
          <p:cNvPr id="21511" name="AutoShape 7"/>
          <p:cNvSpPr>
            <a:spLocks/>
          </p:cNvSpPr>
          <p:nvPr/>
        </p:nvSpPr>
        <p:spPr bwMode="auto">
          <a:xfrm rot="5400000" flipH="1" flipV="1">
            <a:off x="4967288" y="5913438"/>
            <a:ext cx="215900" cy="431800"/>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
        <p:nvSpPr>
          <p:cNvPr id="21512" name="AutoShape 8"/>
          <p:cNvSpPr>
            <a:spLocks/>
          </p:cNvSpPr>
          <p:nvPr/>
        </p:nvSpPr>
        <p:spPr bwMode="auto">
          <a:xfrm rot="5400000" flipH="1" flipV="1">
            <a:off x="5400675" y="5913438"/>
            <a:ext cx="215900" cy="431800"/>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
        <p:nvSpPr>
          <p:cNvPr id="21515" name="AutoShape 11"/>
          <p:cNvSpPr>
            <a:spLocks/>
          </p:cNvSpPr>
          <p:nvPr/>
        </p:nvSpPr>
        <p:spPr bwMode="auto">
          <a:xfrm rot="5400000" flipH="1" flipV="1">
            <a:off x="6552407" y="5264944"/>
            <a:ext cx="215900" cy="1728787"/>
          </a:xfrm>
          <a:prstGeom prst="leftBrace">
            <a:avLst>
              <a:gd name="adj1" fmla="val 66728"/>
              <a:gd name="adj2" fmla="val 50000"/>
            </a:avLst>
          </a:prstGeom>
          <a:noFill/>
          <a:ln w="9525">
            <a:solidFill>
              <a:schemeClr val="tx1"/>
            </a:solidFill>
            <a:round/>
            <a:headEnd/>
            <a:tailEnd/>
          </a:ln>
          <a:effectLst/>
        </p:spPr>
        <p:txBody>
          <a:bodyPr wrap="none" anchor="ctr"/>
          <a:lstStyle/>
          <a:p>
            <a:endParaRPr lang="en-GB"/>
          </a:p>
        </p:txBody>
      </p:sp>
      <p:sp>
        <p:nvSpPr>
          <p:cNvPr id="21516" name="Text Box 12"/>
          <p:cNvSpPr txBox="1">
            <a:spLocks noChangeArrowheads="1"/>
          </p:cNvSpPr>
          <p:nvPr/>
        </p:nvSpPr>
        <p:spPr bwMode="auto">
          <a:xfrm>
            <a:off x="1116013" y="6332538"/>
            <a:ext cx="792162" cy="336550"/>
          </a:xfrm>
          <a:prstGeom prst="rect">
            <a:avLst/>
          </a:prstGeom>
          <a:noFill/>
          <a:ln w="9525">
            <a:noFill/>
            <a:miter lim="800000"/>
            <a:headEnd/>
            <a:tailEnd/>
          </a:ln>
          <a:effectLst/>
        </p:spPr>
        <p:txBody>
          <a:bodyPr>
            <a:spAutoFit/>
          </a:bodyPr>
          <a:lstStyle/>
          <a:p>
            <a:pPr>
              <a:spcBef>
                <a:spcPct val="50000"/>
              </a:spcBef>
            </a:pPr>
            <a:r>
              <a:rPr lang="en-GB" sz="1600"/>
              <a:t>Part 1</a:t>
            </a:r>
          </a:p>
        </p:txBody>
      </p:sp>
      <p:sp>
        <p:nvSpPr>
          <p:cNvPr id="21517" name="Text Box 13"/>
          <p:cNvSpPr txBox="1">
            <a:spLocks noChangeArrowheads="1"/>
          </p:cNvSpPr>
          <p:nvPr/>
        </p:nvSpPr>
        <p:spPr bwMode="auto">
          <a:xfrm>
            <a:off x="1835150" y="6332538"/>
            <a:ext cx="792163" cy="336550"/>
          </a:xfrm>
          <a:prstGeom prst="rect">
            <a:avLst/>
          </a:prstGeom>
          <a:noFill/>
          <a:ln w="9525">
            <a:noFill/>
            <a:miter lim="800000"/>
            <a:headEnd/>
            <a:tailEnd/>
          </a:ln>
          <a:effectLst/>
        </p:spPr>
        <p:txBody>
          <a:bodyPr>
            <a:spAutoFit/>
          </a:bodyPr>
          <a:lstStyle/>
          <a:p>
            <a:pPr>
              <a:spcBef>
                <a:spcPct val="50000"/>
              </a:spcBef>
            </a:pPr>
            <a:r>
              <a:rPr lang="en-GB" sz="1600"/>
              <a:t>Part 2</a:t>
            </a:r>
          </a:p>
        </p:txBody>
      </p:sp>
      <p:sp>
        <p:nvSpPr>
          <p:cNvPr id="21518" name="Text Box 14"/>
          <p:cNvSpPr txBox="1">
            <a:spLocks noChangeArrowheads="1"/>
          </p:cNvSpPr>
          <p:nvPr/>
        </p:nvSpPr>
        <p:spPr bwMode="auto">
          <a:xfrm>
            <a:off x="4643438" y="6308725"/>
            <a:ext cx="792162" cy="336550"/>
          </a:xfrm>
          <a:prstGeom prst="rect">
            <a:avLst/>
          </a:prstGeom>
          <a:noFill/>
          <a:ln w="9525">
            <a:noFill/>
            <a:miter lim="800000"/>
            <a:headEnd/>
            <a:tailEnd/>
          </a:ln>
          <a:effectLst/>
        </p:spPr>
        <p:txBody>
          <a:bodyPr>
            <a:spAutoFit/>
          </a:bodyPr>
          <a:lstStyle/>
          <a:p>
            <a:pPr>
              <a:spcBef>
                <a:spcPct val="50000"/>
              </a:spcBef>
            </a:pPr>
            <a:r>
              <a:rPr lang="en-GB" sz="1600"/>
              <a:t>Part 4</a:t>
            </a:r>
          </a:p>
        </p:txBody>
      </p:sp>
      <p:sp>
        <p:nvSpPr>
          <p:cNvPr id="21519" name="Text Box 15"/>
          <p:cNvSpPr txBox="1">
            <a:spLocks noChangeArrowheads="1"/>
          </p:cNvSpPr>
          <p:nvPr/>
        </p:nvSpPr>
        <p:spPr bwMode="auto">
          <a:xfrm>
            <a:off x="3348038" y="6332538"/>
            <a:ext cx="792162" cy="336550"/>
          </a:xfrm>
          <a:prstGeom prst="rect">
            <a:avLst/>
          </a:prstGeom>
          <a:noFill/>
          <a:ln w="9525">
            <a:noFill/>
            <a:miter lim="800000"/>
            <a:headEnd/>
            <a:tailEnd/>
          </a:ln>
          <a:effectLst/>
        </p:spPr>
        <p:txBody>
          <a:bodyPr>
            <a:spAutoFit/>
          </a:bodyPr>
          <a:lstStyle/>
          <a:p>
            <a:pPr>
              <a:spcBef>
                <a:spcPct val="50000"/>
              </a:spcBef>
            </a:pPr>
            <a:r>
              <a:rPr lang="en-GB" sz="1600"/>
              <a:t>Part 3</a:t>
            </a:r>
          </a:p>
        </p:txBody>
      </p:sp>
      <p:sp>
        <p:nvSpPr>
          <p:cNvPr id="21520" name="Text Box 16"/>
          <p:cNvSpPr txBox="1">
            <a:spLocks noChangeArrowheads="1"/>
          </p:cNvSpPr>
          <p:nvPr/>
        </p:nvSpPr>
        <p:spPr bwMode="auto">
          <a:xfrm>
            <a:off x="5148263" y="6548438"/>
            <a:ext cx="792162" cy="336550"/>
          </a:xfrm>
          <a:prstGeom prst="rect">
            <a:avLst/>
          </a:prstGeom>
          <a:noFill/>
          <a:ln w="9525">
            <a:noFill/>
            <a:miter lim="800000"/>
            <a:headEnd/>
            <a:tailEnd/>
          </a:ln>
          <a:effectLst/>
        </p:spPr>
        <p:txBody>
          <a:bodyPr>
            <a:spAutoFit/>
          </a:bodyPr>
          <a:lstStyle/>
          <a:p>
            <a:pPr>
              <a:spcBef>
                <a:spcPct val="50000"/>
              </a:spcBef>
            </a:pPr>
            <a:r>
              <a:rPr lang="en-GB" sz="1600"/>
              <a:t>Part 5</a:t>
            </a:r>
          </a:p>
        </p:txBody>
      </p:sp>
      <p:sp>
        <p:nvSpPr>
          <p:cNvPr id="21521" name="Text Box 17"/>
          <p:cNvSpPr txBox="1">
            <a:spLocks noChangeArrowheads="1"/>
          </p:cNvSpPr>
          <p:nvPr/>
        </p:nvSpPr>
        <p:spPr bwMode="auto">
          <a:xfrm>
            <a:off x="6227763" y="6308725"/>
            <a:ext cx="792162" cy="336550"/>
          </a:xfrm>
          <a:prstGeom prst="rect">
            <a:avLst/>
          </a:prstGeom>
          <a:noFill/>
          <a:ln w="9525">
            <a:noFill/>
            <a:miter lim="800000"/>
            <a:headEnd/>
            <a:tailEnd/>
          </a:ln>
          <a:effectLst/>
        </p:spPr>
        <p:txBody>
          <a:bodyPr>
            <a:spAutoFit/>
          </a:bodyPr>
          <a:lstStyle/>
          <a:p>
            <a:pPr>
              <a:spcBef>
                <a:spcPct val="50000"/>
              </a:spcBef>
            </a:pPr>
            <a:r>
              <a:rPr lang="en-GB" sz="1600"/>
              <a:t>Part 6</a:t>
            </a:r>
          </a:p>
        </p:txBody>
      </p:sp>
    </p:spTree>
    <p:extLst>
      <p:ext uri="{BB962C8B-B14F-4D97-AF65-F5344CB8AC3E}">
        <p14:creationId xmlns:p14="http://schemas.microsoft.com/office/powerpoint/2010/main" val="348042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Architecture - Domains</a:t>
            </a:r>
            <a:endParaRPr lang="en-GB" sz="3600" dirty="0"/>
          </a:p>
        </p:txBody>
      </p:sp>
      <p:sp>
        <p:nvSpPr>
          <p:cNvPr id="3" name="Content Placeholder 2"/>
          <p:cNvSpPr>
            <a:spLocks noGrp="1"/>
          </p:cNvSpPr>
          <p:nvPr>
            <p:ph idx="1"/>
          </p:nvPr>
        </p:nvSpPr>
        <p:spPr>
          <a:xfrm>
            <a:off x="251520" y="1268760"/>
            <a:ext cx="8640960" cy="5328592"/>
          </a:xfrm>
        </p:spPr>
        <p:txBody>
          <a:bodyPr>
            <a:noAutofit/>
          </a:bodyPr>
          <a:lstStyle/>
          <a:p>
            <a:r>
              <a:rPr lang="en-GB" sz="1500" dirty="0" smtClean="0"/>
              <a:t>Web addresses as seen in the previous slide are broken down for a reason. First there was IP addresses, then the web grew to the point when remembering all those numbers was impossible. When the system of DNS came into place, the translation of IP addresses to wording allowed businesses, government offices, companies and individuals to generate their own unique address that was more memorable for the customer.</a:t>
            </a:r>
          </a:p>
          <a:p>
            <a:r>
              <a:rPr lang="en-GB" sz="1500" dirty="0" smtClean="0"/>
              <a:t>How difficult would Easyjet.com find business if the customer has to remember 12 numbers, or </a:t>
            </a:r>
            <a:r>
              <a:rPr lang="en-GB" sz="1500" dirty="0" err="1" smtClean="0"/>
              <a:t>Thetrainline</a:t>
            </a:r>
            <a:r>
              <a:rPr lang="en-GB" sz="1500" dirty="0" smtClean="0"/>
              <a:t>, Google, Amazon, all branded names based on their DNS name rather than their IP.</a:t>
            </a:r>
          </a:p>
          <a:p>
            <a:pPr lvl="1"/>
            <a:r>
              <a:rPr lang="en-GB" sz="1500" b="1" dirty="0">
                <a:cs typeface="Times New Roman" pitchFamily="18" charset="0"/>
              </a:rPr>
              <a:t>Internet Service Provider (ISP)</a:t>
            </a:r>
          </a:p>
          <a:p>
            <a:pPr lvl="2"/>
            <a:r>
              <a:rPr lang="en-GB" sz="1500" dirty="0">
                <a:cs typeface="Times New Roman" pitchFamily="18" charset="0"/>
              </a:rPr>
              <a:t>has unique IP (Internet Protocol) address</a:t>
            </a:r>
          </a:p>
          <a:p>
            <a:pPr lvl="3"/>
            <a:r>
              <a:rPr lang="en-GB" sz="1500" dirty="0">
                <a:cs typeface="Times New Roman" pitchFamily="18" charset="0"/>
              </a:rPr>
              <a:t>four numbers separated by full stops</a:t>
            </a:r>
          </a:p>
          <a:p>
            <a:pPr lvl="2"/>
            <a:r>
              <a:rPr lang="en-GB" sz="1500" b="1" dirty="0">
                <a:cs typeface="Times New Roman" pitchFamily="18" charset="0"/>
              </a:rPr>
              <a:t>Domain Name System (DNS)</a:t>
            </a:r>
          </a:p>
          <a:p>
            <a:pPr lvl="3"/>
            <a:r>
              <a:rPr lang="en-GB" sz="1500" dirty="0">
                <a:cs typeface="Times New Roman" pitchFamily="18" charset="0"/>
              </a:rPr>
              <a:t>translates IP address numbers into domain name</a:t>
            </a:r>
          </a:p>
          <a:p>
            <a:pPr lvl="3"/>
            <a:r>
              <a:rPr lang="en-GB" sz="1500" dirty="0">
                <a:cs typeface="Times New Roman" pitchFamily="18" charset="0"/>
              </a:rPr>
              <a:t>Without the DNS you would have to remember numbers instead of names.</a:t>
            </a:r>
          </a:p>
          <a:p>
            <a:pPr lvl="3"/>
            <a:r>
              <a:rPr lang="en-GB" sz="1500" dirty="0">
                <a:cs typeface="Times New Roman" pitchFamily="18" charset="0"/>
              </a:rPr>
              <a:t>For example – typing </a:t>
            </a:r>
            <a:r>
              <a:rPr lang="en-GB" sz="1500" dirty="0">
                <a:cs typeface="Times New Roman" pitchFamily="18" charset="0"/>
                <a:hlinkClick r:id="rId2"/>
              </a:rPr>
              <a:t>http://193.164.107.139</a:t>
            </a:r>
            <a:r>
              <a:rPr lang="en-GB" sz="1500" dirty="0">
                <a:cs typeface="Times New Roman" pitchFamily="18" charset="0"/>
              </a:rPr>
              <a:t> would lead to the same page as </a:t>
            </a:r>
            <a:r>
              <a:rPr lang="en-GB" sz="1500" dirty="0">
                <a:cs typeface="Times New Roman" pitchFamily="18" charset="0"/>
                <a:hlinkClick r:id="rId3"/>
              </a:rPr>
              <a:t>http://www.brookweston.org</a:t>
            </a:r>
            <a:r>
              <a:rPr lang="en-GB" sz="1500" dirty="0">
                <a:cs typeface="Times New Roman" pitchFamily="18" charset="0"/>
              </a:rPr>
              <a:t> </a:t>
            </a:r>
          </a:p>
          <a:p>
            <a:pPr lvl="2"/>
            <a:r>
              <a:rPr lang="en-GB" sz="1500" b="1" dirty="0">
                <a:cs typeface="Times New Roman" pitchFamily="18" charset="0"/>
              </a:rPr>
              <a:t>URL (Uniform Resource Locator)</a:t>
            </a:r>
          </a:p>
          <a:p>
            <a:pPr lvl="3"/>
            <a:r>
              <a:rPr lang="en-GB" sz="1500" dirty="0">
                <a:cs typeface="Times New Roman" pitchFamily="18" charset="0"/>
              </a:rPr>
              <a:t>standard address used to find a </a:t>
            </a:r>
            <a:r>
              <a:rPr lang="en-GB" sz="1500" dirty="0" smtClean="0">
                <a:cs typeface="Times New Roman" pitchFamily="18" charset="0"/>
              </a:rPr>
              <a:t>page</a:t>
            </a:r>
          </a:p>
          <a:p>
            <a:pPr marL="3175" lvl="3" indent="0">
              <a:buNone/>
            </a:pPr>
            <a:r>
              <a:rPr lang="en-GB" sz="1500" b="1" dirty="0" smtClean="0"/>
              <a:t>P1.1 </a:t>
            </a:r>
            <a:r>
              <a:rPr lang="en-GB" sz="1500" b="1" dirty="0"/>
              <a:t>– Task </a:t>
            </a:r>
            <a:r>
              <a:rPr lang="en-GB" sz="1500" b="1" dirty="0" smtClean="0"/>
              <a:t>3 </a:t>
            </a:r>
            <a:r>
              <a:rPr lang="en-GB" sz="1500" b="1" dirty="0"/>
              <a:t>- </a:t>
            </a:r>
            <a:r>
              <a:rPr lang="en-GB" sz="1500" dirty="0"/>
              <a:t>Describe, with evidence, </a:t>
            </a:r>
            <a:r>
              <a:rPr lang="en-GB" sz="1500" dirty="0" smtClean="0"/>
              <a:t>what DNS and URL are and what it does in terms of securing business, naming and address management.</a:t>
            </a:r>
          </a:p>
        </p:txBody>
      </p:sp>
    </p:spTree>
    <p:extLst>
      <p:ext uri="{BB962C8B-B14F-4D97-AF65-F5344CB8AC3E}">
        <p14:creationId xmlns:p14="http://schemas.microsoft.com/office/powerpoint/2010/main" val="3184315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Design Creation</a:t>
            </a:r>
            <a:endParaRPr lang="en-GB" sz="3600" dirty="0"/>
          </a:p>
        </p:txBody>
      </p:sp>
      <p:sp>
        <p:nvSpPr>
          <p:cNvPr id="3" name="Content Placeholder 2"/>
          <p:cNvSpPr>
            <a:spLocks noGrp="1"/>
          </p:cNvSpPr>
          <p:nvPr>
            <p:ph idx="1"/>
          </p:nvPr>
        </p:nvSpPr>
        <p:spPr>
          <a:xfrm>
            <a:off x="251520" y="1268760"/>
            <a:ext cx="8640960" cy="5184576"/>
          </a:xfrm>
        </p:spPr>
        <p:txBody>
          <a:bodyPr>
            <a:noAutofit/>
          </a:bodyPr>
          <a:lstStyle/>
          <a:p>
            <a:r>
              <a:rPr lang="en-GB" sz="1600" dirty="0" smtClean="0"/>
              <a:t>In the early days of web design all code had to be created using HTML, now HTML is hidden behind the GUI of websites, still there running the system and still accessible but not as obvious. Programmers still use HTML but programs have surpassed this. The inclusion of JavaScript, CSS, </a:t>
            </a:r>
            <a:r>
              <a:rPr lang="en-GB" sz="1600" dirty="0" err="1" smtClean="0"/>
              <a:t>MySql</a:t>
            </a:r>
            <a:r>
              <a:rPr lang="en-GB" sz="1600" dirty="0" smtClean="0"/>
              <a:t>, embedded flash, </a:t>
            </a:r>
            <a:r>
              <a:rPr lang="en-GB" sz="1600" dirty="0" err="1" smtClean="0"/>
              <a:t>dHTML</a:t>
            </a:r>
            <a:r>
              <a:rPr lang="en-GB" sz="1600" dirty="0" smtClean="0"/>
              <a:t>, </a:t>
            </a:r>
            <a:r>
              <a:rPr lang="en-GB" sz="1600" dirty="0" err="1" smtClean="0"/>
              <a:t>sHTML</a:t>
            </a:r>
            <a:r>
              <a:rPr lang="en-GB" sz="1600" dirty="0" smtClean="0"/>
              <a:t> etc. means that more lines of code are added than ever before.</a:t>
            </a:r>
          </a:p>
          <a:p>
            <a:r>
              <a:rPr lang="en-GB" sz="1600" dirty="0" smtClean="0"/>
              <a:t>Look at the examples from </a:t>
            </a:r>
            <a:r>
              <a:rPr lang="en-GB" sz="1600" dirty="0" smtClean="0">
                <a:hlinkClick r:id="rId2"/>
              </a:rPr>
              <a:t>here</a:t>
            </a:r>
            <a:r>
              <a:rPr lang="en-GB" sz="1600" dirty="0" smtClean="0"/>
              <a:t> to see the difference even major companies have gone through to revamp their image through effective web design.</a:t>
            </a:r>
          </a:p>
          <a:p>
            <a:r>
              <a:rPr lang="en-GB" sz="1600" dirty="0" smtClean="0"/>
              <a:t>Programs that generate this additional code include Dreamweaver, Moodle, Web Plus and </a:t>
            </a:r>
            <a:r>
              <a:rPr lang="en-GB" sz="1600" dirty="0" err="1" smtClean="0"/>
              <a:t>Coffeecup</a:t>
            </a:r>
            <a:r>
              <a:rPr lang="en-GB" sz="1600" dirty="0" smtClean="0"/>
              <a:t>. There are two kinds for this, offline and online. Offline programs create the whole site with additional language add ins like JavaScript and allow the user more control over the finishes result rather than template altering. Additions in terms of behaviours add functionality to the site. </a:t>
            </a:r>
            <a:r>
              <a:rPr lang="en-GB" sz="1600" dirty="0" err="1" smtClean="0"/>
              <a:t>Coffeecup</a:t>
            </a:r>
            <a:r>
              <a:rPr lang="en-GB" sz="1600" dirty="0" smtClean="0"/>
              <a:t> and </a:t>
            </a:r>
            <a:r>
              <a:rPr lang="en-GB" sz="1600" dirty="0" err="1" smtClean="0"/>
              <a:t>WebPlus</a:t>
            </a:r>
            <a:r>
              <a:rPr lang="en-GB" sz="1600" dirty="0" smtClean="0"/>
              <a:t> are similar, basing designs on templates and adding in code.</a:t>
            </a:r>
          </a:p>
          <a:p>
            <a:r>
              <a:rPr lang="en-GB" sz="1600" dirty="0" smtClean="0"/>
              <a:t>Online site creators like </a:t>
            </a:r>
            <a:r>
              <a:rPr lang="en-GB" sz="1600" dirty="0" smtClean="0">
                <a:hlinkClick r:id="rId3"/>
              </a:rPr>
              <a:t>moonfruit</a:t>
            </a:r>
            <a:r>
              <a:rPr lang="en-GB" sz="1600" dirty="0" smtClean="0"/>
              <a:t>, </a:t>
            </a:r>
            <a:r>
              <a:rPr lang="en-GB" sz="1600" dirty="0" smtClean="0">
                <a:hlinkClick r:id="rId4"/>
              </a:rPr>
              <a:t>wix </a:t>
            </a:r>
            <a:r>
              <a:rPr lang="en-GB" sz="1600" dirty="0" smtClean="0"/>
              <a:t>and </a:t>
            </a:r>
            <a:r>
              <a:rPr lang="en-GB" sz="1600" dirty="0" smtClean="0">
                <a:hlinkClick r:id="rId5"/>
              </a:rPr>
              <a:t>godaddy </a:t>
            </a:r>
            <a:r>
              <a:rPr lang="en-GB" sz="1600" dirty="0" smtClean="0"/>
              <a:t>all give the user options to customise the layout and content. This will contain dynamic code and everything tricky that can be created with a higher level of technicality within Dreamweaver but reduce the control the user has and reduces the skillset gained from web creation.</a:t>
            </a:r>
          </a:p>
          <a:p>
            <a:pPr marL="0" lvl="3" indent="0">
              <a:buSzPct val="95000"/>
              <a:buNone/>
            </a:pPr>
            <a:r>
              <a:rPr lang="en-GB" sz="1600" b="1" dirty="0"/>
              <a:t>P1.1 – Task </a:t>
            </a:r>
            <a:r>
              <a:rPr lang="en-GB" sz="1600" b="1" dirty="0" smtClean="0"/>
              <a:t>4 </a:t>
            </a:r>
            <a:r>
              <a:rPr lang="en-GB" sz="1600" b="1" dirty="0"/>
              <a:t>- </a:t>
            </a:r>
            <a:r>
              <a:rPr lang="en-GB" sz="1600" dirty="0"/>
              <a:t>Describe, with evidence, </a:t>
            </a:r>
            <a:r>
              <a:rPr lang="en-GB" sz="1600" dirty="0" smtClean="0"/>
              <a:t>the different levels of Design Creation software available and the advantages and disadvantages of online vs. offline creation.</a:t>
            </a:r>
            <a:endParaRPr lang="en-GB" sz="1600" dirty="0"/>
          </a:p>
        </p:txBody>
      </p:sp>
    </p:spTree>
    <p:extLst>
      <p:ext uri="{BB962C8B-B14F-4D97-AF65-F5344CB8AC3E}">
        <p14:creationId xmlns:p14="http://schemas.microsoft.com/office/powerpoint/2010/main" val="2588746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LO1 </a:t>
            </a:r>
            <a:r>
              <a:rPr lang="en-GB" sz="3600" b="1" dirty="0"/>
              <a:t>Understand web architecture and components </a:t>
            </a:r>
            <a:r>
              <a:rPr lang="en-GB" sz="3600" b="1" dirty="0" smtClean="0"/>
              <a:t>– Web Servers</a:t>
            </a:r>
            <a:endParaRPr lang="en-GB" sz="3600" dirty="0"/>
          </a:p>
        </p:txBody>
      </p:sp>
      <p:sp>
        <p:nvSpPr>
          <p:cNvPr id="3" name="Content Placeholder 2"/>
          <p:cNvSpPr>
            <a:spLocks noGrp="1"/>
          </p:cNvSpPr>
          <p:nvPr>
            <p:ph idx="1"/>
          </p:nvPr>
        </p:nvSpPr>
        <p:spPr>
          <a:xfrm>
            <a:off x="251520" y="1196752"/>
            <a:ext cx="8640960" cy="5400600"/>
          </a:xfrm>
        </p:spPr>
        <p:txBody>
          <a:bodyPr>
            <a:noAutofit/>
          </a:bodyPr>
          <a:lstStyle/>
          <a:p>
            <a:r>
              <a:rPr lang="en-GB" sz="1780" dirty="0" smtClean="0"/>
              <a:t>The </a:t>
            </a:r>
            <a:r>
              <a:rPr lang="en-GB" sz="1780" dirty="0"/>
              <a:t>term web server can refer to either the hardware (the computer) or the </a:t>
            </a:r>
            <a:r>
              <a:rPr lang="en-GB" sz="1780" dirty="0" smtClean="0"/>
              <a:t>software </a:t>
            </a:r>
            <a:r>
              <a:rPr lang="en-GB" sz="1780" dirty="0"/>
              <a:t>(the computer application) that helps to deliver web content that can be accessed through the Internet</a:t>
            </a:r>
            <a:r>
              <a:rPr lang="en-GB" sz="1780" dirty="0" smtClean="0"/>
              <a:t>. </a:t>
            </a:r>
            <a:r>
              <a:rPr lang="en-GB" sz="1780" dirty="0"/>
              <a:t>The most common use of web servers is to host websites, but there are other uses such as </a:t>
            </a:r>
            <a:r>
              <a:rPr lang="en-GB" sz="1780" dirty="0" smtClean="0"/>
              <a:t>gaming and </a:t>
            </a:r>
            <a:r>
              <a:rPr lang="en-GB" sz="1780" dirty="0"/>
              <a:t>data storage The primary function of a web server is to cater web page to the request of clients using </a:t>
            </a:r>
            <a:r>
              <a:rPr lang="en-GB" sz="1780" dirty="0" smtClean="0"/>
              <a:t>HTTP. </a:t>
            </a:r>
            <a:r>
              <a:rPr lang="en-GB" sz="1780" dirty="0"/>
              <a:t>This means delivery of HTML documents and any additional content that may be included by a document, such as images, style sheets and scripts</a:t>
            </a:r>
            <a:r>
              <a:rPr lang="en-GB" sz="1780" dirty="0" smtClean="0"/>
              <a:t>.</a:t>
            </a:r>
            <a:r>
              <a:rPr lang="en-GB" sz="1780" dirty="0"/>
              <a:t> </a:t>
            </a:r>
            <a:endParaRPr lang="en-GB" sz="1780" dirty="0" smtClean="0"/>
          </a:p>
          <a:p>
            <a:r>
              <a:rPr lang="en-GB" sz="1780" dirty="0" smtClean="0"/>
              <a:t>A </a:t>
            </a:r>
            <a:r>
              <a:rPr lang="en-GB" sz="1780" dirty="0"/>
              <a:t>user agent, </a:t>
            </a:r>
            <a:r>
              <a:rPr lang="en-GB" sz="1780" dirty="0" smtClean="0"/>
              <a:t>such as </a:t>
            </a:r>
            <a:r>
              <a:rPr lang="en-GB" sz="1780" dirty="0"/>
              <a:t>a web browser or web crawler, initiates communication by making a request for a specific </a:t>
            </a:r>
            <a:r>
              <a:rPr lang="en-GB" sz="1780" dirty="0" smtClean="0"/>
              <a:t>piece of information </a:t>
            </a:r>
            <a:r>
              <a:rPr lang="en-GB" sz="1780" dirty="0"/>
              <a:t>using HTTP and the server responds with the content of that resource or an error message if </a:t>
            </a:r>
            <a:r>
              <a:rPr lang="en-GB" sz="1780" dirty="0" smtClean="0"/>
              <a:t>it is unable </a:t>
            </a:r>
            <a:r>
              <a:rPr lang="en-GB" sz="1780" dirty="0"/>
              <a:t>to do so</a:t>
            </a:r>
            <a:r>
              <a:rPr lang="en-GB" sz="1780" dirty="0" smtClean="0"/>
              <a:t>.</a:t>
            </a:r>
            <a:endParaRPr lang="en-GB" sz="1780" dirty="0"/>
          </a:p>
          <a:p>
            <a:r>
              <a:rPr lang="en-GB" sz="1780" dirty="0" smtClean="0"/>
              <a:t>For companies that prefer to manage their own hosting they will need specific hardware to store, serve, process and manage user accounts and internet activity. This is called a Web Server, sets an open traffic line between server and outside hosting and allows the user to manage their own business.</a:t>
            </a:r>
          </a:p>
          <a:p>
            <a:r>
              <a:rPr lang="en-GB" sz="1780" dirty="0" smtClean="0"/>
              <a:t>Managing the website internally allows the users to change anything without the need to upload, making the changes automatic and live each time. Longer term this is more beneficially for a company for the sheer reason of being able to manage your own content and expand through software rather than proxy.</a:t>
            </a:r>
          </a:p>
        </p:txBody>
      </p:sp>
    </p:spTree>
    <p:extLst>
      <p:ext uri="{BB962C8B-B14F-4D97-AF65-F5344CB8AC3E}">
        <p14:creationId xmlns:p14="http://schemas.microsoft.com/office/powerpoint/2010/main" val="29342866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655</TotalTime>
  <Words>4847</Words>
  <Application>Microsoft Office PowerPoint</Application>
  <PresentationFormat>On-screen Show (4:3)</PresentationFormat>
  <Paragraphs>185</Paragraphs>
  <Slides>22</Slides>
  <Notes>2</Notes>
  <HiddenSlides>2</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WEBSITE PRODUCTION </vt:lpstr>
      <vt:lpstr>Assessment Criteria</vt:lpstr>
      <vt:lpstr>Understand web architecture and components </vt:lpstr>
      <vt:lpstr>LO1 Understand web architecture and components - Architecture</vt:lpstr>
      <vt:lpstr>LO1 Understand web architecture and components - Architecture</vt:lpstr>
      <vt:lpstr>LO1 Understand web architecture and components – Architecture - Domains</vt:lpstr>
      <vt:lpstr>LO1 Understand web architecture and components – Architecture - Domains</vt:lpstr>
      <vt:lpstr>LO1 Understand web architecture and components – Design Creation</vt:lpstr>
      <vt:lpstr>LO1 Understand web architecture and components – Web Servers</vt:lpstr>
      <vt:lpstr>LO1 Understand web architecture and components – Web Servers</vt:lpstr>
      <vt:lpstr>PowerPoint Presentation</vt:lpstr>
      <vt:lpstr>LO1 Understand web architecture and components – Components - Email</vt:lpstr>
      <vt:lpstr>LO1 Understand web architecture and components – Components - Proxy</vt:lpstr>
      <vt:lpstr>PowerPoint Presentation</vt:lpstr>
      <vt:lpstr>LO1 Understand web architecture and components – Components - Browsers</vt:lpstr>
      <vt:lpstr>LO1 Understand web architecture and components – Components - Browsers</vt:lpstr>
      <vt:lpstr>LO1 Understand web architecture and components – Components – TCP/IP</vt:lpstr>
      <vt:lpstr>LO1 Understand web architecture and components – Components – TCP/IP</vt:lpstr>
      <vt:lpstr>LO1 Understand web architecture and components – Components – TCP/IP</vt:lpstr>
      <vt:lpstr>LO1 Understand web architecture and components – Components - Email</vt:lpstr>
      <vt:lpstr>Program and Browser based email</vt:lpstr>
      <vt:lpstr>Task 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Rafferty</dc:creator>
  <cp:lastModifiedBy>Stephen Rafferty</cp:lastModifiedBy>
  <cp:revision>43</cp:revision>
  <dcterms:created xsi:type="dcterms:W3CDTF">2013-06-14T08:06:02Z</dcterms:created>
  <dcterms:modified xsi:type="dcterms:W3CDTF">2013-06-18T13:39:57Z</dcterms:modified>
</cp:coreProperties>
</file>